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Ubuntu"/>
      <p:regular r:id="rId85"/>
      <p:bold r:id="rId86"/>
      <p:italic r:id="rId87"/>
      <p:boldItalic r:id="rId88"/>
    </p:embeddedFont>
    <p:embeddedFont>
      <p:font typeface="Caveat"/>
      <p:regular r:id="rId89"/>
      <p:bold r:id="rId90"/>
    </p:embeddedFont>
    <p:embeddedFont>
      <p:font typeface="Roboto"/>
      <p:regular r:id="rId91"/>
      <p:bold r:id="rId92"/>
      <p:italic r:id="rId93"/>
      <p:boldItalic r:id="rId94"/>
    </p:embeddedFont>
    <p:embeddedFont>
      <p:font typeface="Nunito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  <p:embeddedFont>
      <p:font typeface="Bitter"/>
      <p:regular r:id="rId103"/>
      <p:bold r:id="rId104"/>
      <p:italic r:id="rId105"/>
      <p:boldItalic r:id="rId106"/>
    </p:embeddedFont>
    <p:embeddedFont>
      <p:font typeface="Helvetica Neue"/>
      <p:regular r:id="rId107"/>
      <p:bold r:id="rId108"/>
      <p:italic r:id="rId109"/>
      <p:boldItalic r:id="rId110"/>
    </p:embeddedFont>
    <p:embeddedFont>
      <p:font typeface="Gill Sans"/>
      <p:regular r:id="rId111"/>
      <p:bold r:id="rId112"/>
    </p:embeddedFont>
    <p:embeddedFont>
      <p:font typeface="Alfa Slab One"/>
      <p:regular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HelveticaNeue-regular.fntdata"/><Relationship Id="rId106" Type="http://schemas.openxmlformats.org/officeDocument/2006/relationships/font" Target="fonts/Bitter-boldItalic.fntdata"/><Relationship Id="rId105" Type="http://schemas.openxmlformats.org/officeDocument/2006/relationships/font" Target="fonts/Bitter-italic.fntdata"/><Relationship Id="rId104" Type="http://schemas.openxmlformats.org/officeDocument/2006/relationships/font" Target="fonts/Bitter-bold.fntdata"/><Relationship Id="rId109" Type="http://schemas.openxmlformats.org/officeDocument/2006/relationships/font" Target="fonts/HelveticaNeue-italic.fntdata"/><Relationship Id="rId108" Type="http://schemas.openxmlformats.org/officeDocument/2006/relationships/font" Target="fonts/HelveticaNeue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Bitter-regular.fntdata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Nunito-italic.fntdata"/><Relationship Id="rId96" Type="http://schemas.openxmlformats.org/officeDocument/2006/relationships/font" Target="fonts/Nunito-bold.fntdata"/><Relationship Id="rId11" Type="http://schemas.openxmlformats.org/officeDocument/2006/relationships/slide" Target="slides/slide6.xml"/><Relationship Id="rId99" Type="http://schemas.openxmlformats.org/officeDocument/2006/relationships/font" Target="fonts/Lato-regular.fntdata"/><Relationship Id="rId10" Type="http://schemas.openxmlformats.org/officeDocument/2006/relationships/slide" Target="slides/slide5.xml"/><Relationship Id="rId98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-regular.fntdata"/><Relationship Id="rId90" Type="http://schemas.openxmlformats.org/officeDocument/2006/relationships/font" Target="fonts/Caveat-bold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0.xml"/><Relationship Id="rId110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3" Type="http://schemas.openxmlformats.org/officeDocument/2006/relationships/font" Target="fonts/AlfaSlabOne-regular.fntdata"/><Relationship Id="rId112" Type="http://schemas.openxmlformats.org/officeDocument/2006/relationships/font" Target="fonts/GillSans-bold.fntdata"/><Relationship Id="rId111" Type="http://schemas.openxmlformats.org/officeDocument/2006/relationships/font" Target="fonts/GillSans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font" Target="fonts/Ubuntu-bold.fntdata"/><Relationship Id="rId85" Type="http://schemas.openxmlformats.org/officeDocument/2006/relationships/font" Target="fonts/Ubuntu-regular.fntdata"/><Relationship Id="rId88" Type="http://schemas.openxmlformats.org/officeDocument/2006/relationships/font" Target="fonts/Ubuntu-boldItalic.fntdata"/><Relationship Id="rId87" Type="http://schemas.openxmlformats.org/officeDocument/2006/relationships/font" Target="fonts/Ubuntu-italic.fntdata"/><Relationship Id="rId89" Type="http://schemas.openxmlformats.org/officeDocument/2006/relationships/font" Target="fonts/Caveat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0f4222e1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0f4222e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Alors, à votre avis, ça se passe comment la vie entre les deux 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f0f4222e1_1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f0f4222e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Ils se détestent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Ops ⇔ quand ça marche, on touche pas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Dev ⇔ on va vite pour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f0f4222e1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f0f4222e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Et donc Dieu inventa les PROCESSUS DE MISE EN PRODUCTION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6 mois pour mettre en prod, et faire que ces gens aient le moins possible à se parler.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4480ff915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4480ff9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f0f4222e1_1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f0f4222e1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f0f4222e1_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f0f4222e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1b9ad2af0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1b9ad2af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f0f4222e1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9f0f4222e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f0f4222e1_1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f0f4222e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f0f4222e1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f0f4222e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b9ad2af0_0_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b9ad2af0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f0f4224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f0f4224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Datadog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New Relic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Appdynamics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Monitoring / Alerting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Prometheus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ELK (Elastic Kibana Beats Logstash)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Telegraf InfluxDB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Provisioning &amp; Environments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Chef, Puppet, Ansible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Infrastructure &amp; Orchestration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Kubernetes | Openshift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Zookeeper / Consul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CI/CD, Quality-Gates, Pipeline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Jenkins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 / Github / Gitlab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Gitlab-CI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Travis-CI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CircleCI, Bamboo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JUnit, Jest, Puppeteer, etc...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Sonarqube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Gatling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Linters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1b9ad2af0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1b9ad2af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9f0f4224b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9f0f4224b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Datadog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New Relic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Appdynamics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Monitoring / Alerting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Prometheus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ELK (Elastic Kibana Beats Logstash)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Telegraf InfluxDB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Provisioning &amp; Environments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Chef, Puppet, Ansible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Infrastructure &amp; Orchestration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Kubernetes | Openshift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Zookeeper / Consul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CI/CD, Quality-Gates, Pipeline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Jenkins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 / Github / Gitlab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Gitlab-CI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Travis-CI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CircleCI, Bamboo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JUnit, Jest, Puppeteer, etc...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Sonarqube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Gatling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Linters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1b9ad2af0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1b9ad2af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f0f4224b5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f0f4224b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f0f4224b5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9f0f4224b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f0f4224b5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f0f4224b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f0f4224b5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f0f4224b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1b9ad2af0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1b9ad2af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1b9ad2af0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1b9ad2af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1b9ad2af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1b9ad2a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CHANGER SELON LA CONF DE LOIC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f0f4224b5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f0f4224b5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1b9ad2af0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1b9ad2af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f0f4224b5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f0f4224b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f0f4224b5_1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f0f4224b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9f0f4224b5_1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9f0f4224b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b9ad2af0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b9ad2af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9f0f4224b5_1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9f0f4224b5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0f4224b5_1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0f4224b5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0f4224b5_1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0f4224b5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f0f4224b5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f0f4224b5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e752e8bb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e752e8b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f0f4224b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f0f4224b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9f0f4224b5_1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9f0f4224b5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9f0f4224b5_1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9f0f4224b5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9f0f4224b5_1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9f0f4224b5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9f0f4224b5_1_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9f0f4224b5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9f0f4224b5_1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9f0f4224b5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9f0f4224b5_1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9f0f4224b5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1b9ad2af0_0_5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1b9ad2af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9f0f4224b5_1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9f0f4224b5_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a1b9ad2af0_0_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a1b9ad2af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 n’était pas Opensource au début.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Solomon Hykes bossait chez Dotcloud, un PaaS français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 est issu de travaux internes qui s’appuyaient notamment sur LXC, Cgroups etc…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Opensourcé en 2013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1b9ad2af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1b9ad2af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9f0f4224b5_1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9f0f4224b5_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9f0f4224b5_1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9f0f4224b5_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a1b9ad2af0_0_6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a1b9ad2af0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9f0f4224b5_1_8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9f0f4224b5_1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9f0f4224b5_1_8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9f0f4224b5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9f0f4224b5_1_8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9f0f4224b5_1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9f0f4224b5_1_8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9f0f4224b5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9f0f4224b5_1_8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9f0f4224b5_1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9f0f4224b5_1_8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9f0f4224b5_1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9f0f4224b5_1_9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9f0f4224b5_1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f0f4222e1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f0f4222e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Vous pouvez vous demandez pourquoi on vient vous présenter le devops alors que vous êtes quand même dans une filière plutôt dev.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Quel est le but d’un développeur 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(les laisser répondre)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9f0f4224b5_1_9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9f0f4224b5_1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f0f4224b5_1_9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f0f4224b5_1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9f0f4224b5_1_10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9f0f4224b5_1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a1b9ad2af0_0_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a1b9ad2af0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9f0f4224b5_1_10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9f0f4224b5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9f0f4224b5_1_10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9f0f4224b5_1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9f0f4224b5_1_10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9f0f4224b5_1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9f0f4224b5_1_10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9f0f4224b5_1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9f0f4224b5_1_10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9f0f4224b5_1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a1b9ad2af0_0_7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a1b9ad2af0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f0f4222e1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f0f4222e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⇒ Développeur ⇒ développer de nouvelles features ⇒ INNOVER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a1b9ad2af0_0_7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a1b9ad2af0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a1b9ad2af0_0_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a1b9ad2af0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9f0f4224b5_1_10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9f0f4224b5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a1b9ad2af0_0_7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a1b9ad2af0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a1b9ad2af0_0_7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a1b9ad2af0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a1b9ad2af0_0_8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a1b9ad2af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a1b9ad2af0_0_8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a1b9ad2af0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a1b9ad2af0_0_8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a1b9ad2af0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a1b9ad2af0_0_8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a1b9ad2af0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a1b9ad2af0_0_8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a1b9ad2af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f0f4222e1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f0f4222e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Qu’est ce que l’ops 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	Beaucoups de métiers ( gérer l’infra, le hardware, monitorer)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Et c’est quoi leur responsabilité à eux 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Genre, le truc number ONE 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f0f4222e1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f0f4222e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L</a:t>
            </a:r>
            <a:r>
              <a:rPr lang="fr-FR">
                <a:solidFill>
                  <a:schemeClr val="dk1"/>
                </a:solidFill>
              </a:rPr>
              <a:t>’ops se soucie que ça marche en production.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Formel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4800"/>
              <a:buFont typeface="Lato"/>
              <a:buNone/>
              <a:defRPr b="1" sz="4800">
                <a:solidFill>
                  <a:srgbClr val="EE0B6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sans-bandeau">
  <p:cSld name="TITLE_AND_BODY_3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ー"/>
              <a:defRPr sz="15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■"/>
              <a:defRPr sz="1100">
                <a:solidFill>
                  <a:srgbClr val="EFEFE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Char char="●"/>
              <a:defRPr sz="1000">
                <a:solidFill>
                  <a:srgbClr val="EFEFE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  <a:defRPr sz="900">
                <a:solidFill>
                  <a:srgbClr val="EFEFE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avec-bandeau et #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525"/>
            <a:ext cx="11499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ー"/>
              <a:defRPr sz="15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■"/>
              <a:defRPr sz="1100">
                <a:solidFill>
                  <a:srgbClr val="666666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●"/>
              <a:defRPr sz="900">
                <a:solidFill>
                  <a:srgbClr val="666666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" name="Google Shape;64;p12"/>
          <p:cNvSpPr/>
          <p:nvPr/>
        </p:nvSpPr>
        <p:spPr>
          <a:xfrm rot="5400000">
            <a:off x="9535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11925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38225" y="0"/>
            <a:ext cx="154293" cy="51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avec-bandeau et #">
  <p:cSld name="TITLE_AND_BODY_1_1">
    <p:bg>
      <p:bgPr>
        <a:solidFill>
          <a:srgbClr val="241D6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525"/>
            <a:ext cx="11499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 rot="10800000">
            <a:off x="102720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6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ー"/>
              <a:defRPr sz="15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■"/>
              <a:defRPr sz="1100">
                <a:solidFill>
                  <a:srgbClr val="EFEFE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Char char="●"/>
              <a:defRPr sz="1000">
                <a:solidFill>
                  <a:srgbClr val="EFEFE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  <a:defRPr sz="900">
                <a:solidFill>
                  <a:srgbClr val="EFEFE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 rot="5400000">
            <a:off x="9535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11925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2 colonne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ー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ー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81" name="Google Shape;81;p14"/>
          <p:cNvCxnSpPr/>
          <p:nvPr/>
        </p:nvCxnSpPr>
        <p:spPr>
          <a:xfrm>
            <a:off x="45720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" name="Google Shape;85;p14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2 colonnes">
  <p:cSld name="TITLE_AND_TWO_COLUMNS_1">
    <p:bg>
      <p:bgPr>
        <a:solidFill>
          <a:srgbClr val="241D6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ー"/>
              <a:defRPr b="1"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ー"/>
              <a:defRPr b="1"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cxnSp>
        <p:nvCxnSpPr>
          <p:cNvPr id="91" name="Google Shape;91;p15"/>
          <p:cNvCxnSpPr/>
          <p:nvPr/>
        </p:nvCxnSpPr>
        <p:spPr>
          <a:xfrm>
            <a:off x="45720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3 colonnes">
  <p:cSld name="CUSTOM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324165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61716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02" name="Google Shape;102;p16"/>
          <p:cNvCxnSpPr/>
          <p:nvPr/>
        </p:nvCxnSpPr>
        <p:spPr>
          <a:xfrm>
            <a:off x="31048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6029625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3 colonnes">
  <p:cSld name="CUSTOM_4_1">
    <p:bg>
      <p:bgPr>
        <a:solidFill>
          <a:srgbClr val="241D6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324165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61716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31048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6029625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9" name="Google Shape;119;p17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4 colonnes">
  <p:cSld name="CUSTOM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0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3117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3117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2517225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4" type="body"/>
          </p:nvPr>
        </p:nvSpPr>
        <p:spPr>
          <a:xfrm>
            <a:off x="2517225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213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5" type="subTitle"/>
          </p:nvPr>
        </p:nvSpPr>
        <p:spPr>
          <a:xfrm>
            <a:off x="472275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6" type="body"/>
          </p:nvPr>
        </p:nvSpPr>
        <p:spPr>
          <a:xfrm>
            <a:off x="472275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3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7" type="subTitle"/>
          </p:nvPr>
        </p:nvSpPr>
        <p:spPr>
          <a:xfrm>
            <a:off x="68532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8" type="body"/>
          </p:nvPr>
        </p:nvSpPr>
        <p:spPr>
          <a:xfrm>
            <a:off x="68532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9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8" name="Google Shape;138;p18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7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4 colonnes">
  <p:cSld name="CUSTOM_6_1">
    <p:bg>
      <p:bgPr>
        <a:solidFill>
          <a:srgbClr val="241D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0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117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3117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3" type="subTitle"/>
          </p:nvPr>
        </p:nvSpPr>
        <p:spPr>
          <a:xfrm>
            <a:off x="2517225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body"/>
          </p:nvPr>
        </p:nvSpPr>
        <p:spPr>
          <a:xfrm>
            <a:off x="2517225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213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472275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body"/>
          </p:nvPr>
        </p:nvSpPr>
        <p:spPr>
          <a:xfrm>
            <a:off x="472275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3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7" type="subTitle"/>
          </p:nvPr>
        </p:nvSpPr>
        <p:spPr>
          <a:xfrm>
            <a:off x="68532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8" type="body"/>
          </p:nvPr>
        </p:nvSpPr>
        <p:spPr>
          <a:xfrm>
            <a:off x="68532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9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7" name="Google Shape;157;p19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7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sans texte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4" name="Google Shape;164;p20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Formel">
  <p:cSld name="TITLE_1">
    <p:bg>
      <p:bgPr>
        <a:solidFill>
          <a:srgbClr val="241D6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800"/>
              <a:buFont typeface="Lato"/>
              <a:buNone/>
              <a:defRPr b="1" sz="4800">
                <a:solidFill>
                  <a:srgbClr val="FFF02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- sans texte">
  <p:cSld name="TITLE_ONLY_1">
    <p:bg>
      <p:bgPr>
        <a:solidFill>
          <a:srgbClr val="241D6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1" name="Google Shape;171;p21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1 colonne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11700" y="11491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76" name="Google Shape;1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9" name="Google Shape;179;p22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1 colonne">
  <p:cSld name="ONE_COLUMN_TEXT_1">
    <p:bg>
      <p:bgPr>
        <a:solidFill>
          <a:srgbClr val="241D6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1700" y="11491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7" name="Google Shape;187;p23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informel">
  <p:cSld name="MAIN_POINT">
    <p:bg>
      <p:bgPr>
        <a:solidFill>
          <a:srgbClr val="FFF78D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800"/>
              <a:buFont typeface="Caveat"/>
              <a:buNone/>
              <a:defRPr b="0" sz="4800">
                <a:solidFill>
                  <a:srgbClr val="430099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4" name="Google Shape;194;p24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informel">
  <p:cSld name="MAIN_POINT_2">
    <p:bg>
      <p:bgPr>
        <a:solidFill>
          <a:srgbClr val="241D6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800"/>
              <a:buFont typeface="Caveat"/>
              <a:buNone/>
              <a:defRPr b="0" sz="4800">
                <a:solidFill>
                  <a:srgbClr val="FFF02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formel 2">
  <p:cSld name="MAIN_POINT_1">
    <p:bg>
      <p:bgPr>
        <a:solidFill>
          <a:srgbClr val="FFF78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000"/>
              <a:buNone/>
              <a:defRPr sz="40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formel 2">
  <p:cSld name="MAIN_POINT_1_1">
    <p:bg>
      <p:bgPr>
        <a:solidFill>
          <a:srgbClr val="241D6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000"/>
              <a:buNone/>
              <a:defRPr sz="4000">
                <a:solidFill>
                  <a:srgbClr val="FFF02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ー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15" name="Google Shape;21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">
  <p:cSld name="SECTION_TITLE_AND_DESCRIPTION_1">
    <p:bg>
      <p:bgPr>
        <a:solidFill>
          <a:srgbClr val="241D6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ー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5479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et texte central">
  <p:cSld name="SECTION_TITLE_AND_DESCRIPTION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26277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2932500" y="2981125"/>
            <a:ext cx="3374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Image">
  <p:cSld name="CUSTOM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38059"/>
            <a:ext cx="9144000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 1">
  <p:cSld name="SECTION_TITLE_AND_DESCRIPTION_1_1">
    <p:bg>
      <p:bgPr>
        <a:solidFill>
          <a:srgbClr val="241D6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54795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150" y="1561450"/>
            <a:ext cx="4754799" cy="20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type="title"/>
          </p:nvPr>
        </p:nvSpPr>
        <p:spPr>
          <a:xfrm>
            <a:off x="2627700" y="1734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932500" y="2904925"/>
            <a:ext cx="33741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image à droite">
  <p:cSld name="CUSTOM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image à droite">
  <p:cSld name="CUSTOM_1_2">
    <p:bg>
      <p:bgPr>
        <a:solidFill>
          <a:srgbClr val="241D6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image à gauche">
  <p:cSld name="CUSTOM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870200" y="13008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4870200" y="275395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42" name="Google Shape;24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image à gauche">
  <p:cSld name="CUSTOM_1_1_1">
    <p:bg>
      <p:bgPr>
        <a:solidFill>
          <a:srgbClr val="241D6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870200" y="13008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5"/>
          <p:cNvSpPr txBox="1"/>
          <p:nvPr>
            <p:ph idx="1" type="subTitle"/>
          </p:nvPr>
        </p:nvSpPr>
        <p:spPr>
          <a:xfrm>
            <a:off x="4870200" y="275395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titre inversé - image à droite">
  <p:cSld name="CUSTOM_1_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265500" y="6951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titre inversé - image à droite ">
  <p:cSld name="CUSTOM_1_2_1">
    <p:bg>
      <p:bgPr>
        <a:solidFill>
          <a:srgbClr val="241D6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52" name="Google Shape;252;p37"/>
          <p:cNvSpPr txBox="1"/>
          <p:nvPr>
            <p:ph idx="1" type="subTitle"/>
          </p:nvPr>
        </p:nvSpPr>
        <p:spPr>
          <a:xfrm>
            <a:off x="265500" y="6951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titre inversé - image à gauche">
  <p:cSld name="CUSTOM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4870200" y="191042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p38"/>
          <p:cNvSpPr txBox="1"/>
          <p:nvPr>
            <p:ph idx="1" type="subTitle"/>
          </p:nvPr>
        </p:nvSpPr>
        <p:spPr>
          <a:xfrm>
            <a:off x="4870200" y="696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56" name="Google Shape;25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titre inversé - image à gauche">
  <p:cSld name="CUSTOM_1_1_1_1">
    <p:bg>
      <p:bgPr>
        <a:solidFill>
          <a:srgbClr val="241D6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>
            <p:ph type="title"/>
          </p:nvPr>
        </p:nvSpPr>
        <p:spPr>
          <a:xfrm>
            <a:off x="4870200" y="191042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39"/>
          <p:cNvSpPr txBox="1"/>
          <p:nvPr>
            <p:ph idx="1" type="subTitle"/>
          </p:nvPr>
        </p:nvSpPr>
        <p:spPr>
          <a:xfrm>
            <a:off x="4870200" y="696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Profil">
  <p:cSld name="CUSTOM_5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701150" y="269400"/>
            <a:ext cx="5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2" type="title"/>
          </p:nvPr>
        </p:nvSpPr>
        <p:spPr>
          <a:xfrm>
            <a:off x="3701100" y="955690"/>
            <a:ext cx="5131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701100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5" name="Google Shape;265;p40"/>
          <p:cNvSpPr txBox="1"/>
          <p:nvPr>
            <p:ph idx="3" type="body"/>
          </p:nvPr>
        </p:nvSpPr>
        <p:spPr>
          <a:xfrm>
            <a:off x="6390275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6" name="Google Shape;266;p40"/>
          <p:cNvSpPr txBox="1"/>
          <p:nvPr/>
        </p:nvSpPr>
        <p:spPr>
          <a:xfrm>
            <a:off x="3701100" y="13815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rPr>
              <a:t>En bref</a:t>
            </a:r>
            <a:endParaRPr b="1" sz="1200">
              <a:solidFill>
                <a:srgbClr val="4300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3701100" y="27777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rPr>
              <a:t>Références</a:t>
            </a:r>
            <a:endParaRPr b="1" sz="1200">
              <a:solidFill>
                <a:srgbClr val="4300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40"/>
          <p:cNvCxnSpPr/>
          <p:nvPr/>
        </p:nvCxnSpPr>
        <p:spPr>
          <a:xfrm>
            <a:off x="3720075" y="4173950"/>
            <a:ext cx="5101800" cy="0"/>
          </a:xfrm>
          <a:prstGeom prst="straightConnector1">
            <a:avLst/>
          </a:prstGeom>
          <a:noFill/>
          <a:ln cap="flat" cmpd="sng" w="19050">
            <a:solidFill>
              <a:srgbClr val="EE0B6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0"/>
          <p:cNvSpPr txBox="1"/>
          <p:nvPr>
            <p:ph idx="4" type="title"/>
          </p:nvPr>
        </p:nvSpPr>
        <p:spPr>
          <a:xfrm>
            <a:off x="3720075" y="384725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5" type="title"/>
          </p:nvPr>
        </p:nvSpPr>
        <p:spPr>
          <a:xfrm>
            <a:off x="3720075" y="433010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000"/>
              <a:buFont typeface="Lato"/>
              <a:buNone/>
              <a:defRPr b="1" sz="10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40"/>
          <p:cNvSpPr txBox="1"/>
          <p:nvPr>
            <p:ph idx="6" type="title"/>
          </p:nvPr>
        </p:nvSpPr>
        <p:spPr>
          <a:xfrm>
            <a:off x="3720075" y="4575850"/>
            <a:ext cx="12873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800"/>
              <a:buFont typeface="Lato"/>
              <a:buNone/>
              <a:defRPr sz="8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272" name="Google Shape;27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Image informel">
  <p:cSld name="CUSTOM_9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38059"/>
            <a:ext cx="9144000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veat"/>
              <a:buNone/>
              <a:defRPr b="0" sz="5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Profil">
  <p:cSld name="CUSTOM_5_1">
    <p:bg>
      <p:bgPr>
        <a:solidFill>
          <a:srgbClr val="241D6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701150" y="269400"/>
            <a:ext cx="5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800"/>
              <a:buNone/>
              <a:defRPr>
                <a:solidFill>
                  <a:srgbClr val="FFF0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2" type="title"/>
          </p:nvPr>
        </p:nvSpPr>
        <p:spPr>
          <a:xfrm>
            <a:off x="3701100" y="955690"/>
            <a:ext cx="5131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701100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ー"/>
              <a:defRPr sz="11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41"/>
          <p:cNvSpPr txBox="1"/>
          <p:nvPr>
            <p:ph idx="3" type="body"/>
          </p:nvPr>
        </p:nvSpPr>
        <p:spPr>
          <a:xfrm>
            <a:off x="6390275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ー"/>
              <a:defRPr sz="11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41"/>
          <p:cNvSpPr txBox="1"/>
          <p:nvPr/>
        </p:nvSpPr>
        <p:spPr>
          <a:xfrm>
            <a:off x="3701100" y="13815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En bref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3701100" y="27777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Références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3720075" y="4173950"/>
            <a:ext cx="5101800" cy="0"/>
          </a:xfrm>
          <a:prstGeom prst="straightConnector1">
            <a:avLst/>
          </a:prstGeom>
          <a:noFill/>
          <a:ln cap="flat" cmpd="sng" w="19050">
            <a:solidFill>
              <a:srgbClr val="EE0B6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1"/>
          <p:cNvSpPr/>
          <p:nvPr/>
        </p:nvSpPr>
        <p:spPr>
          <a:xfrm>
            <a:off x="4311675" y="4121850"/>
            <a:ext cx="104100" cy="104100"/>
          </a:xfrm>
          <a:prstGeom prst="ellipse">
            <a:avLst/>
          </a:prstGeom>
          <a:solidFill>
            <a:srgbClr val="EE0B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>
            <p:ph idx="4" type="title"/>
          </p:nvPr>
        </p:nvSpPr>
        <p:spPr>
          <a:xfrm>
            <a:off x="3720075" y="384725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1000"/>
              <a:buFont typeface="Lato"/>
              <a:buNone/>
              <a:defRPr sz="1000">
                <a:solidFill>
                  <a:srgbClr val="FFF02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84" name="Google Shape;284;p41"/>
          <p:cNvSpPr txBox="1"/>
          <p:nvPr>
            <p:ph idx="5" type="title"/>
          </p:nvPr>
        </p:nvSpPr>
        <p:spPr>
          <a:xfrm>
            <a:off x="3720075" y="4482500"/>
            <a:ext cx="1287300" cy="2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41"/>
          <p:cNvSpPr txBox="1"/>
          <p:nvPr>
            <p:ph idx="6" type="title"/>
          </p:nvPr>
        </p:nvSpPr>
        <p:spPr>
          <a:xfrm>
            <a:off x="3720075" y="4575850"/>
            <a:ext cx="12873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Lato"/>
              <a:buNone/>
              <a:defRPr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lient">
  <p:cSld name="CUSTOM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11700" y="31609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pic>
        <p:nvPicPr>
          <p:cNvPr id="290" name="Google Shape;2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>
            <p:ph type="title"/>
          </p:nvPr>
        </p:nvSpPr>
        <p:spPr>
          <a:xfrm>
            <a:off x="916600" y="396525"/>
            <a:ext cx="79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42"/>
          <p:cNvSpPr txBox="1"/>
          <p:nvPr>
            <p:ph idx="2" type="title"/>
          </p:nvPr>
        </p:nvSpPr>
        <p:spPr>
          <a:xfrm>
            <a:off x="949477" y="269400"/>
            <a:ext cx="79371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3" name="Google Shape;293;p42"/>
          <p:cNvSpPr/>
          <p:nvPr/>
        </p:nvSpPr>
        <p:spPr>
          <a:xfrm rot="5400000">
            <a:off x="605235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844267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6" name="Google Shape;296;p42"/>
          <p:cNvSpPr txBox="1"/>
          <p:nvPr>
            <p:ph idx="3" type="body"/>
          </p:nvPr>
        </p:nvSpPr>
        <p:spPr>
          <a:xfrm>
            <a:off x="311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7" name="Google Shape;297;p42"/>
          <p:cNvSpPr txBox="1"/>
          <p:nvPr>
            <p:ph idx="4" type="body"/>
          </p:nvPr>
        </p:nvSpPr>
        <p:spPr>
          <a:xfrm>
            <a:off x="4883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lient">
  <p:cSld name="CUSTOM_7_1">
    <p:bg>
      <p:bgPr>
        <a:solidFill>
          <a:srgbClr val="241D6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1" name="Google Shape;301;p43"/>
          <p:cNvSpPr txBox="1"/>
          <p:nvPr>
            <p:ph type="title"/>
          </p:nvPr>
        </p:nvSpPr>
        <p:spPr>
          <a:xfrm>
            <a:off x="916600" y="396525"/>
            <a:ext cx="79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idx="2" type="title"/>
          </p:nvPr>
        </p:nvSpPr>
        <p:spPr>
          <a:xfrm>
            <a:off x="949477" y="269400"/>
            <a:ext cx="79371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3" name="Google Shape;303;p43"/>
          <p:cNvSpPr/>
          <p:nvPr/>
        </p:nvSpPr>
        <p:spPr>
          <a:xfrm rot="5400000">
            <a:off x="605235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844267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11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3" type="body"/>
          </p:nvPr>
        </p:nvSpPr>
        <p:spPr>
          <a:xfrm>
            <a:off x="4883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4" type="body"/>
          </p:nvPr>
        </p:nvSpPr>
        <p:spPr>
          <a:xfrm>
            <a:off x="311700" y="31609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Légende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veat"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</a:lstStyle>
          <a:p/>
        </p:txBody>
      </p:sp>
      <p:pic>
        <p:nvPicPr>
          <p:cNvPr id="310" name="Google Shape;31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Légende">
  <p:cSld name="CAPTION_ONLY_1">
    <p:bg>
      <p:bgPr>
        <a:solidFill>
          <a:srgbClr val="241D6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veat"/>
              <a:buNone/>
              <a:defRPr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/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itation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hasCustomPrompt="1" type="title"/>
          </p:nvPr>
        </p:nvSpPr>
        <p:spPr>
          <a:xfrm>
            <a:off x="719425" y="1581750"/>
            <a:ext cx="77052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000"/>
              <a:buNone/>
              <a:defRPr sz="6000">
                <a:solidFill>
                  <a:srgbClr val="43009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4075" y="3953575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1450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itation">
  <p:cSld name="BIG_NUMBER_1">
    <p:bg>
      <p:bgPr>
        <a:solidFill>
          <a:srgbClr val="241D6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hasCustomPrompt="1" type="title"/>
          </p:nvPr>
        </p:nvSpPr>
        <p:spPr>
          <a:xfrm>
            <a:off x="719425" y="1581750"/>
            <a:ext cx="77052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4075" y="3953575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1450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clusion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45025"/>
            <a:ext cx="8520603" cy="42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clusion">
  <p:cSld name="CUSTOM_3_1">
    <p:bg>
      <p:bgPr>
        <a:solidFill>
          <a:srgbClr val="241D6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45025"/>
            <a:ext cx="8520603" cy="42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Vide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Image">
  <p:cSld name="CUSTOM_8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Vide">
  <p:cSld name="BLANK_1">
    <p:bg>
      <p:bgPr>
        <a:solidFill>
          <a:srgbClr val="241D6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itle and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/>
          <p:nvPr/>
        </p:nvSpPr>
        <p:spPr>
          <a:xfrm rot="5400000">
            <a:off x="538354" y="556721"/>
            <a:ext cx="668400" cy="87000"/>
          </a:xfrm>
          <a:prstGeom prst="rect">
            <a:avLst/>
          </a:prstGeom>
          <a:solidFill>
            <a:srgbClr val="B9005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52"/>
          <p:cNvSpPr txBox="1"/>
          <p:nvPr>
            <p:ph type="title"/>
          </p:nvPr>
        </p:nvSpPr>
        <p:spPr>
          <a:xfrm>
            <a:off x="777488" y="518888"/>
            <a:ext cx="56205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625" lIns="202425" spcFirstLastPara="1" rIns="51425" wrap="square" tIns="52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  <a:defRPr b="1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3" name="Google Shape;343;p52"/>
          <p:cNvSpPr txBox="1"/>
          <p:nvPr>
            <p:ph idx="1" type="subTitle"/>
          </p:nvPr>
        </p:nvSpPr>
        <p:spPr>
          <a:xfrm>
            <a:off x="951338" y="204244"/>
            <a:ext cx="5309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None/>
              <a:defRPr i="0" sz="1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837253" y="279770"/>
            <a:ext cx="70519" cy="7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52"/>
          <p:cNvCxnSpPr/>
          <p:nvPr/>
        </p:nvCxnSpPr>
        <p:spPr>
          <a:xfrm rot="10800000">
            <a:off x="1194406" y="4928922"/>
            <a:ext cx="7108200" cy="8700"/>
          </a:xfrm>
          <a:prstGeom prst="straightConnector1">
            <a:avLst/>
          </a:prstGeom>
          <a:noFill/>
          <a:ln cap="flat" cmpd="sng" w="12700">
            <a:solidFill>
              <a:srgbClr val="B9005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52"/>
          <p:cNvSpPr/>
          <p:nvPr/>
        </p:nvSpPr>
        <p:spPr>
          <a:xfrm>
            <a:off x="8302613" y="4827750"/>
            <a:ext cx="769200" cy="2283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B900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8236706" y="4827748"/>
            <a:ext cx="93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fr-FR" sz="1100" u="none" cap="none" strike="noStrike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951338" y="1723931"/>
            <a:ext cx="56205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⎼"/>
              <a:defRPr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Title No content No #">
  <p:cSld name="OBJECT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5400000">
            <a:off x="538354" y="556721"/>
            <a:ext cx="668400" cy="87000"/>
          </a:xfrm>
          <a:prstGeom prst="rect">
            <a:avLst/>
          </a:prstGeom>
          <a:solidFill>
            <a:srgbClr val="B9005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53"/>
          <p:cNvSpPr txBox="1"/>
          <p:nvPr>
            <p:ph type="title"/>
          </p:nvPr>
        </p:nvSpPr>
        <p:spPr>
          <a:xfrm>
            <a:off x="777488" y="518888"/>
            <a:ext cx="56205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625" lIns="202425" spcFirstLastPara="1" rIns="51425" wrap="square" tIns="52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  <a:defRPr b="1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" type="subTitle"/>
          </p:nvPr>
        </p:nvSpPr>
        <p:spPr>
          <a:xfrm>
            <a:off x="951338" y="204244"/>
            <a:ext cx="5309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None/>
              <a:defRPr i="0" sz="1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837253" y="279770"/>
            <a:ext cx="70519" cy="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 Blank 1">
  <p:cSld name="Complete Blank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itle and Content 1">
  <p:cSld name="OBJECT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Image informel">
  <p:cSld name="CUSTOM_8_1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veat"/>
              <a:buNone/>
              <a:defRPr b="0" sz="5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ection - Formel" type="secHead">
  <p:cSld name="SECTION_HEADER">
    <p:bg>
      <p:bgPr>
        <a:solidFill>
          <a:srgbClr val="430099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ection - Formel">
  <p:cSld name="SECTION_HEADER_1">
    <p:bg>
      <p:bgPr>
        <a:solidFill>
          <a:srgbClr val="FFF02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800"/>
              <a:buFont typeface="Lato"/>
              <a:buNone/>
              <a:defRPr b="1" sz="48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sans-bandeau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ー"/>
              <a:defRPr sz="15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■"/>
              <a:defRPr sz="1100">
                <a:solidFill>
                  <a:srgbClr val="66666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●"/>
              <a:defRPr sz="900">
                <a:solidFill>
                  <a:srgbClr val="666666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2800"/>
              <a:buFont typeface="Nunito"/>
              <a:buNone/>
              <a:defRPr b="1" sz="2800">
                <a:solidFill>
                  <a:srgbClr val="EE0B6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ー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  <a:def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○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○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35.png"/><Relationship Id="rId20" Type="http://schemas.openxmlformats.org/officeDocument/2006/relationships/image" Target="../media/image48.png"/><Relationship Id="rId22" Type="http://schemas.openxmlformats.org/officeDocument/2006/relationships/image" Target="../media/image54.png"/><Relationship Id="rId21" Type="http://schemas.openxmlformats.org/officeDocument/2006/relationships/image" Target="../media/image49.png"/><Relationship Id="rId24" Type="http://schemas.openxmlformats.org/officeDocument/2006/relationships/image" Target="../media/image45.png"/><Relationship Id="rId23" Type="http://schemas.openxmlformats.org/officeDocument/2006/relationships/image" Target="../media/image44.png"/><Relationship Id="rId26" Type="http://schemas.openxmlformats.org/officeDocument/2006/relationships/image" Target="../media/image51.png"/><Relationship Id="rId25" Type="http://schemas.openxmlformats.org/officeDocument/2006/relationships/image" Target="../media/image50.png"/><Relationship Id="rId28" Type="http://schemas.openxmlformats.org/officeDocument/2006/relationships/image" Target="../media/image53.png"/><Relationship Id="rId27" Type="http://schemas.openxmlformats.org/officeDocument/2006/relationships/image" Target="../media/image52.png"/><Relationship Id="rId11" Type="http://schemas.openxmlformats.org/officeDocument/2006/relationships/image" Target="../media/image36.png"/><Relationship Id="rId10" Type="http://schemas.openxmlformats.org/officeDocument/2006/relationships/image" Target="../media/image41.png"/><Relationship Id="rId13" Type="http://schemas.openxmlformats.org/officeDocument/2006/relationships/image" Target="../media/image30.png"/><Relationship Id="rId12" Type="http://schemas.openxmlformats.org/officeDocument/2006/relationships/image" Target="../media/image33.png"/><Relationship Id="rId15" Type="http://schemas.openxmlformats.org/officeDocument/2006/relationships/image" Target="../media/image37.png"/><Relationship Id="rId14" Type="http://schemas.openxmlformats.org/officeDocument/2006/relationships/image" Target="../media/image34.png"/><Relationship Id="rId17" Type="http://schemas.openxmlformats.org/officeDocument/2006/relationships/image" Target="../media/image47.png"/><Relationship Id="rId16" Type="http://schemas.openxmlformats.org/officeDocument/2006/relationships/image" Target="../media/image39.png"/><Relationship Id="rId19" Type="http://schemas.openxmlformats.org/officeDocument/2006/relationships/image" Target="../media/image42.png"/><Relationship Id="rId18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Relationship Id="rId20" Type="http://schemas.openxmlformats.org/officeDocument/2006/relationships/image" Target="../media/image54.png"/><Relationship Id="rId22" Type="http://schemas.openxmlformats.org/officeDocument/2006/relationships/image" Target="../media/image45.png"/><Relationship Id="rId21" Type="http://schemas.openxmlformats.org/officeDocument/2006/relationships/image" Target="../media/image44.png"/><Relationship Id="rId24" Type="http://schemas.openxmlformats.org/officeDocument/2006/relationships/image" Target="../media/image51.png"/><Relationship Id="rId23" Type="http://schemas.openxmlformats.org/officeDocument/2006/relationships/image" Target="../media/image50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8" Type="http://schemas.openxmlformats.org/officeDocument/2006/relationships/image" Target="../media/image36.png"/><Relationship Id="rId27" Type="http://schemas.openxmlformats.org/officeDocument/2006/relationships/image" Target="../media/image29.png"/><Relationship Id="rId11" Type="http://schemas.openxmlformats.org/officeDocument/2006/relationships/image" Target="../media/image30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34.png"/><Relationship Id="rId15" Type="http://schemas.openxmlformats.org/officeDocument/2006/relationships/image" Target="../media/image47.png"/><Relationship Id="rId14" Type="http://schemas.openxmlformats.org/officeDocument/2006/relationships/image" Target="../media/image39.png"/><Relationship Id="rId17" Type="http://schemas.openxmlformats.org/officeDocument/2006/relationships/image" Target="../media/image42.png"/><Relationship Id="rId16" Type="http://schemas.openxmlformats.org/officeDocument/2006/relationships/image" Target="../media/image46.png"/><Relationship Id="rId19" Type="http://schemas.openxmlformats.org/officeDocument/2006/relationships/image" Target="../media/image49.png"/><Relationship Id="rId18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9" Type="http://schemas.openxmlformats.org/officeDocument/2006/relationships/image" Target="../media/image29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45.png"/><Relationship Id="rId8" Type="http://schemas.openxmlformats.org/officeDocument/2006/relationships/image" Target="../media/image53.png"/><Relationship Id="rId10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9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9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Relationship Id="rId10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Relationship Id="rId10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Relationship Id="rId10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Relationship Id="rId10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Relationship Id="rId4" Type="http://schemas.openxmlformats.org/officeDocument/2006/relationships/image" Target="../media/image75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docs.docker.com/develop/dev-best-practices/#how-to-keep-your-images-small" TargetMode="External"/><Relationship Id="rId4" Type="http://schemas.openxmlformats.org/officeDocument/2006/relationships/hyperlink" Target="https://docs.docker.com/develop/dev-best-practices/#how-to-keep-your-images-small" TargetMode="External"/><Relationship Id="rId5" Type="http://schemas.openxmlformats.org/officeDocument/2006/relationships/hyperlink" Target="https://docs.docker.com/engine/userguide/eng-image/dockerfile_best-practices" TargetMode="External"/><Relationship Id="rId6" Type="http://schemas.openxmlformats.org/officeDocument/2006/relationships/hyperlink" Target="https://docs.docker.com/engine/userguide/eng-image/dockerfile_best-practices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hub.docker.com/search?q=&amp;type=image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3">
            <a:alphaModFix amt="40000"/>
          </a:blip>
          <a:srcRect b="18126" l="0" r="0" t="0"/>
          <a:stretch/>
        </p:blipFill>
        <p:spPr>
          <a:xfrm>
            <a:off x="0" y="0"/>
            <a:ext cx="9144002" cy="56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DevOps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6" name="Google Shape;36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75" y="245925"/>
            <a:ext cx="1785862" cy="41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CPE - 2021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8" name="Google Shape;368;p56"/>
          <p:cNvPicPr preferRelativeResize="0"/>
          <p:nvPr/>
        </p:nvPicPr>
        <p:blipFill rotWithShape="1">
          <a:blip r:embed="rId5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71" name="Google Shape;471;p6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72" name="Google Shape;472;p6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73" name="Google Shape;473;p65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65"/>
          <p:cNvSpPr/>
          <p:nvPr/>
        </p:nvSpPr>
        <p:spPr>
          <a:xfrm>
            <a:off x="6037488" y="1544073"/>
            <a:ext cx="2519100" cy="2396100"/>
          </a:xfrm>
          <a:prstGeom prst="ellipse">
            <a:avLst/>
          </a:prstGeom>
          <a:solidFill>
            <a:srgbClr val="674EA7">
              <a:alpha val="67030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5"/>
          <p:cNvSpPr txBox="1"/>
          <p:nvPr/>
        </p:nvSpPr>
        <p:spPr>
          <a:xfrm>
            <a:off x="5809375" y="251725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82" name="Google Shape;482;p6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83" name="Google Shape;483;p6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4" name="Google Shape;484;p66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66"/>
          <p:cNvSpPr/>
          <p:nvPr/>
        </p:nvSpPr>
        <p:spPr>
          <a:xfrm>
            <a:off x="6037488" y="1544073"/>
            <a:ext cx="2519100" cy="2396100"/>
          </a:xfrm>
          <a:prstGeom prst="ellipse">
            <a:avLst/>
          </a:prstGeom>
          <a:solidFill>
            <a:srgbClr val="674EA7">
              <a:alpha val="67030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5809375" y="251725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" name="Google Shape;487;p66"/>
          <p:cNvPicPr preferRelativeResize="0"/>
          <p:nvPr/>
        </p:nvPicPr>
        <p:blipFill rotWithShape="1">
          <a:blip r:embed="rId3">
            <a:alphaModFix/>
          </a:blip>
          <a:srcRect b="2553" l="0" r="0" t="0"/>
          <a:stretch/>
        </p:blipFill>
        <p:spPr>
          <a:xfrm>
            <a:off x="3330138" y="1186912"/>
            <a:ext cx="2519100" cy="3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000" y="1013906"/>
            <a:ext cx="4443676" cy="2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7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95" name="Google Shape;495;p6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96" name="Google Shape;496;p6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97" name="Google Shape;497;p67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7"/>
          <p:cNvSpPr/>
          <p:nvPr/>
        </p:nvSpPr>
        <p:spPr>
          <a:xfrm>
            <a:off x="6037488" y="1544073"/>
            <a:ext cx="2519100" cy="2396100"/>
          </a:xfrm>
          <a:prstGeom prst="ellipse">
            <a:avLst/>
          </a:prstGeom>
          <a:solidFill>
            <a:srgbClr val="674EA7">
              <a:alpha val="67030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 txBox="1"/>
          <p:nvPr/>
        </p:nvSpPr>
        <p:spPr>
          <a:xfrm>
            <a:off x="5809375" y="251725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7"/>
          <p:cNvSpPr txBox="1"/>
          <p:nvPr/>
        </p:nvSpPr>
        <p:spPr>
          <a:xfrm rot="466330">
            <a:off x="4993736" y="431249"/>
            <a:ext cx="4312516" cy="503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Procédure d’envoi de l’archive sur serveur FTP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67"/>
          <p:cNvSpPr txBox="1"/>
          <p:nvPr/>
        </p:nvSpPr>
        <p:spPr>
          <a:xfrm rot="-212253">
            <a:off x="3319282" y="3967763"/>
            <a:ext cx="4312617" cy="50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Description de procédure de scripts de migration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67"/>
          <p:cNvSpPr txBox="1"/>
          <p:nvPr/>
        </p:nvSpPr>
        <p:spPr>
          <a:xfrm rot="730329">
            <a:off x="80079" y="3521265"/>
            <a:ext cx="4312553" cy="5030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Passage sur l’environnement QA pour l’équipe de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 rot="-957">
            <a:off x="3342527" y="71838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Puis passage sur l’environnement de préprod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Dev? Ops?  DevOps</a:t>
            </a:r>
            <a:endParaRPr/>
          </a:p>
        </p:txBody>
      </p:sp>
      <p:sp>
        <p:nvSpPr>
          <p:cNvPr id="509" name="Google Shape;509;p6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10" name="Google Shape;510;p6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1" name="Google Shape;511;p68"/>
          <p:cNvSpPr txBox="1"/>
          <p:nvPr/>
        </p:nvSpPr>
        <p:spPr>
          <a:xfrm>
            <a:off x="321175" y="1375450"/>
            <a:ext cx="381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Mais l’innovation accélère…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On ne peut plus attendre  6 mois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/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8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8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FFF78D"/>
          </a:solidFill>
          <a:ln cap="flat" cmpd="sng" w="76200">
            <a:solidFill>
              <a:srgbClr val="FFF0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8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>
              <a:alpha val="60540"/>
            </a:srgbClr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8"/>
          <p:cNvSpPr txBox="1"/>
          <p:nvPr/>
        </p:nvSpPr>
        <p:spPr>
          <a:xfrm>
            <a:off x="6548564" y="1668187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QA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(QUALITY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ASSURANCE)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68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8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Dev? Ops?  DevOps</a:t>
            </a:r>
            <a:endParaRPr/>
          </a:p>
        </p:txBody>
      </p:sp>
      <p:sp>
        <p:nvSpPr>
          <p:cNvPr id="525" name="Google Shape;525;p6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26" name="Google Shape;526;p6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7" name="Google Shape;527;p69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/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9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9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FFF78D"/>
          </a:solidFill>
          <a:ln cap="flat" cmpd="sng" w="76200">
            <a:solidFill>
              <a:srgbClr val="FFF0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>
              <a:alpha val="60540"/>
            </a:srgbClr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/>
        </p:nvSpPr>
        <p:spPr>
          <a:xfrm>
            <a:off x="6548564" y="1668187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QA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(QUALITY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ASSURANCE)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9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69"/>
          <p:cNvSpPr/>
          <p:nvPr/>
        </p:nvSpPr>
        <p:spPr>
          <a:xfrm rot="15890">
            <a:off x="5271988" y="2230910"/>
            <a:ext cx="2401526" cy="2139000"/>
          </a:xfrm>
          <a:prstGeom prst="chord">
            <a:avLst>
              <a:gd fmla="val 14949337" name="adj1"/>
              <a:gd fmla="val 17427814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9"/>
          <p:cNvSpPr/>
          <p:nvPr/>
        </p:nvSpPr>
        <p:spPr>
          <a:xfrm rot="7062829">
            <a:off x="4588187" y="998112"/>
            <a:ext cx="2308757" cy="2226493"/>
          </a:xfrm>
          <a:prstGeom prst="chord">
            <a:avLst>
              <a:gd fmla="val 15206888" name="adj1"/>
              <a:gd fmla="val 17517944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9"/>
          <p:cNvSpPr/>
          <p:nvPr/>
        </p:nvSpPr>
        <p:spPr>
          <a:xfrm rot="-7411533">
            <a:off x="6038663" y="998844"/>
            <a:ext cx="2318268" cy="2217837"/>
          </a:xfrm>
          <a:prstGeom prst="chord">
            <a:avLst>
              <a:gd fmla="val 15144512" name="adj1"/>
              <a:gd fmla="val 17535526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9"/>
          <p:cNvSpPr/>
          <p:nvPr/>
        </p:nvSpPr>
        <p:spPr>
          <a:xfrm rot="10800000">
            <a:off x="6086725" y="2285649"/>
            <a:ext cx="765900" cy="651000"/>
          </a:xfrm>
          <a:prstGeom prst="triangle">
            <a:avLst>
              <a:gd fmla="val 50000" name="adj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9"/>
          <p:cNvSpPr txBox="1"/>
          <p:nvPr/>
        </p:nvSpPr>
        <p:spPr>
          <a:xfrm>
            <a:off x="5576207" y="2267549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400">
              <a:solidFill>
                <a:srgbClr val="66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Dev? Ops?  DevOps</a:t>
            </a:r>
            <a:endParaRPr/>
          </a:p>
        </p:txBody>
      </p:sp>
      <p:sp>
        <p:nvSpPr>
          <p:cNvPr id="545" name="Google Shape;545;p7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46" name="Google Shape;546;p7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47" name="Google Shape;547;p70"/>
          <p:cNvSpPr txBox="1"/>
          <p:nvPr/>
        </p:nvSpPr>
        <p:spPr>
          <a:xfrm>
            <a:off x="321175" y="1375450"/>
            <a:ext cx="381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DevOps = une </a:t>
            </a:r>
            <a:r>
              <a:rPr b="1" lang="fr-FR" sz="1800">
                <a:latin typeface="Lato"/>
                <a:ea typeface="Lato"/>
                <a:cs typeface="Lato"/>
                <a:sym typeface="Lato"/>
              </a:rPr>
              <a:t>philosophie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Favoriser l’innovation continue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Réorganisation des rôles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Automatisant les process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70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/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0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0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FFF78D"/>
          </a:solidFill>
          <a:ln cap="flat" cmpd="sng" w="76200">
            <a:solidFill>
              <a:srgbClr val="FFF0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0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>
              <a:alpha val="60540"/>
            </a:srgbClr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 txBox="1"/>
          <p:nvPr/>
        </p:nvSpPr>
        <p:spPr>
          <a:xfrm>
            <a:off x="6548564" y="1668187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QA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(QUALITY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ASSURANCE)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70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70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0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 rot="15890">
            <a:off x="5271988" y="2230910"/>
            <a:ext cx="2401526" cy="2139000"/>
          </a:xfrm>
          <a:prstGeom prst="chord">
            <a:avLst>
              <a:gd fmla="val 14949337" name="adj1"/>
              <a:gd fmla="val 17427814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0"/>
          <p:cNvSpPr/>
          <p:nvPr/>
        </p:nvSpPr>
        <p:spPr>
          <a:xfrm rot="7062829">
            <a:off x="4588187" y="998112"/>
            <a:ext cx="2308757" cy="2226493"/>
          </a:xfrm>
          <a:prstGeom prst="chord">
            <a:avLst>
              <a:gd fmla="val 15206888" name="adj1"/>
              <a:gd fmla="val 17517944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0"/>
          <p:cNvSpPr/>
          <p:nvPr/>
        </p:nvSpPr>
        <p:spPr>
          <a:xfrm rot="-7411533">
            <a:off x="6038663" y="998844"/>
            <a:ext cx="2318268" cy="2217837"/>
          </a:xfrm>
          <a:prstGeom prst="chord">
            <a:avLst>
              <a:gd fmla="val 15144512" name="adj1"/>
              <a:gd fmla="val 17535526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0"/>
          <p:cNvSpPr/>
          <p:nvPr/>
        </p:nvSpPr>
        <p:spPr>
          <a:xfrm rot="10800000">
            <a:off x="6086725" y="2285649"/>
            <a:ext cx="765900" cy="651000"/>
          </a:xfrm>
          <a:prstGeom prst="triangle">
            <a:avLst>
              <a:gd fmla="val 50000" name="adj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 txBox="1"/>
          <p:nvPr/>
        </p:nvSpPr>
        <p:spPr>
          <a:xfrm>
            <a:off x="5576207" y="2267549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400">
              <a:solidFill>
                <a:srgbClr val="66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Dev? Ops?  DevOps</a:t>
            </a:r>
            <a:endParaRPr/>
          </a:p>
        </p:txBody>
      </p:sp>
      <p:sp>
        <p:nvSpPr>
          <p:cNvPr id="566" name="Google Shape;566;p7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67" name="Google Shape;567;p7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8" name="Google Shape;568;p71"/>
          <p:cNvSpPr txBox="1"/>
          <p:nvPr/>
        </p:nvSpPr>
        <p:spPr>
          <a:xfrm>
            <a:off x="321200" y="1143500"/>
            <a:ext cx="4275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3 grands principes : Continuous...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Improvements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Feedback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Learning &amp; Experiment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375" y="1809425"/>
            <a:ext cx="4677300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Dev? Ops?  DevOps</a:t>
            </a:r>
            <a:endParaRPr/>
          </a:p>
        </p:txBody>
      </p:sp>
      <p:sp>
        <p:nvSpPr>
          <p:cNvPr id="575" name="Google Shape;575;p7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76" name="Google Shape;576;p7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77" name="Google Shape;577;p72"/>
          <p:cNvSpPr txBox="1"/>
          <p:nvPr/>
        </p:nvSpPr>
        <p:spPr>
          <a:xfrm>
            <a:off x="321200" y="1143500"/>
            <a:ext cx="4275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3 grands principes : Continuous...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Improvements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Feedback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Learning &amp; Experiment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Automatiser grâce à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Les outils de versioning de code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La CI/CD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Les outils de monitoring / alerting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375" y="1809425"/>
            <a:ext cx="4677300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Dev? Ops?  DevOps</a:t>
            </a:r>
            <a:endParaRPr/>
          </a:p>
        </p:txBody>
      </p:sp>
      <p:sp>
        <p:nvSpPr>
          <p:cNvPr id="584" name="Google Shape;584;p7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85" name="Google Shape;585;p7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6" name="Google Shape;586;p73"/>
          <p:cNvSpPr txBox="1"/>
          <p:nvPr/>
        </p:nvSpPr>
        <p:spPr>
          <a:xfrm>
            <a:off x="321200" y="1143500"/>
            <a:ext cx="4275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3 grands principes : Continuous...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Improvements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Feedback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Learning &amp; Experiment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Automatiser grâce à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Les outils de versioning de code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La CI/CD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Les outils de monitoring / alerting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b="1" lang="fr-FR" sz="2300">
                <a:latin typeface="Lato"/>
                <a:ea typeface="Lato"/>
                <a:cs typeface="Lato"/>
                <a:sym typeface="Lato"/>
              </a:rPr>
              <a:t>“Everything as code”</a:t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7" name="Google Shape;58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375" y="1809425"/>
            <a:ext cx="4677300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Everything as code </a:t>
            </a:r>
            <a:r>
              <a:rPr lang="fr-FR"/>
              <a:t>?</a:t>
            </a:r>
            <a:endParaRPr/>
          </a:p>
        </p:txBody>
      </p:sp>
      <p:sp>
        <p:nvSpPr>
          <p:cNvPr id="593" name="Google Shape;593;p7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594" name="Google Shape;594;p7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5" name="Google Shape;595;p74"/>
          <p:cNvSpPr txBox="1"/>
          <p:nvPr/>
        </p:nvSpPr>
        <p:spPr>
          <a:xfrm>
            <a:off x="321200" y="1143500"/>
            <a:ext cx="4275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Pipeline &amp; deployment as code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Environments as code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Orchestration as code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Infrastructure as code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 strike="sngStrike">
                <a:latin typeface="Lato"/>
                <a:ea typeface="Lato"/>
                <a:cs typeface="Lato"/>
                <a:sym typeface="Lato"/>
              </a:rPr>
              <a:t>Kitten as code</a:t>
            </a:r>
            <a:endParaRPr sz="1800" strike="sngStrike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6" name="Google Shape;59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375" y="1809425"/>
            <a:ext cx="4677300" cy="22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1289">
            <a:off x="2391743" y="4335348"/>
            <a:ext cx="1318275" cy="65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373" y="107905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5" name="Google Shape;375;p57"/>
          <p:cNvPicPr preferRelativeResize="0"/>
          <p:nvPr/>
        </p:nvPicPr>
        <p:blipFill rotWithShape="1">
          <a:blip r:embed="rId4">
            <a:alphaModFix/>
          </a:blip>
          <a:srcRect b="90319" l="150540" r="-150540" t="-90320"/>
          <a:stretch/>
        </p:blipFill>
        <p:spPr>
          <a:xfrm>
            <a:off x="6423375" y="10790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57"/>
          <p:cNvSpPr txBox="1"/>
          <p:nvPr/>
        </p:nvSpPr>
        <p:spPr>
          <a:xfrm>
            <a:off x="5978925" y="3334400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Loic Ortola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lortola@takima.fr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25" y="10360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000" y="10360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57"/>
          <p:cNvSpPr txBox="1"/>
          <p:nvPr/>
        </p:nvSpPr>
        <p:spPr>
          <a:xfrm>
            <a:off x="174075" y="3291400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Alexandre Nunesse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anunesse@takima.fr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3047550" y="3269375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Benjamin Legros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blegros@takima.fr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 univers très dense</a:t>
            </a:r>
            <a:endParaRPr/>
          </a:p>
        </p:txBody>
      </p:sp>
      <p:sp>
        <p:nvSpPr>
          <p:cNvPr id="603" name="Google Shape;603;p75"/>
          <p:cNvSpPr txBox="1"/>
          <p:nvPr>
            <p:ph idx="1" type="body"/>
          </p:nvPr>
        </p:nvSpPr>
        <p:spPr>
          <a:xfrm>
            <a:off x="311700" y="13704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APMs, Monitoring, Alerting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604" name="Google Shape;604;p75"/>
          <p:cNvSpPr txBox="1"/>
          <p:nvPr>
            <p:ph idx="2" type="body"/>
          </p:nvPr>
        </p:nvSpPr>
        <p:spPr>
          <a:xfrm>
            <a:off x="3156000" y="1370450"/>
            <a:ext cx="28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Provisioning, Environments,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Infrastructure &amp; Orchestration</a:t>
            </a:r>
            <a:r>
              <a:rPr b="1" lang="fr-FR"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/>
          </a:p>
        </p:txBody>
      </p:sp>
      <p:sp>
        <p:nvSpPr>
          <p:cNvPr id="605" name="Google Shape;605;p75"/>
          <p:cNvSpPr txBox="1"/>
          <p:nvPr>
            <p:ph idx="3" type="body"/>
          </p:nvPr>
        </p:nvSpPr>
        <p:spPr>
          <a:xfrm>
            <a:off x="6171600" y="1370450"/>
            <a:ext cx="28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CI/CD, Test &amp; Quality Gates,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Pipeline tools</a:t>
            </a:r>
            <a:endParaRPr/>
          </a:p>
        </p:txBody>
      </p:sp>
      <p:sp>
        <p:nvSpPr>
          <p:cNvPr id="606" name="Google Shape;606;p75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pic>
        <p:nvPicPr>
          <p:cNvPr id="607" name="Google Shape;6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04730"/>
            <a:ext cx="481200" cy="36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7" y="2989018"/>
            <a:ext cx="795462" cy="7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5"/>
          <p:cNvPicPr preferRelativeResize="0"/>
          <p:nvPr/>
        </p:nvPicPr>
        <p:blipFill rotWithShape="1">
          <a:blip r:embed="rId5">
            <a:alphaModFix/>
          </a:blip>
          <a:srcRect b="0" l="14672" r="16537" t="0"/>
          <a:stretch/>
        </p:blipFill>
        <p:spPr>
          <a:xfrm>
            <a:off x="1239800" y="2018950"/>
            <a:ext cx="1038600" cy="7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00" y="2826650"/>
            <a:ext cx="901800" cy="87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5"/>
          <p:cNvPicPr preferRelativeResize="0"/>
          <p:nvPr/>
        </p:nvPicPr>
        <p:blipFill rotWithShape="1">
          <a:blip r:embed="rId7">
            <a:alphaModFix/>
          </a:blip>
          <a:srcRect b="50104" l="0" r="0" t="0"/>
          <a:stretch/>
        </p:blipFill>
        <p:spPr>
          <a:xfrm>
            <a:off x="1294350" y="3097100"/>
            <a:ext cx="1607673" cy="6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738" y="1962475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1848" y="2014372"/>
            <a:ext cx="795474" cy="7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209" y="3978825"/>
            <a:ext cx="788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28625" y="3978825"/>
            <a:ext cx="788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0297" y="1975450"/>
            <a:ext cx="737109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52691" y="1970876"/>
            <a:ext cx="648339" cy="7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65625" y="2060275"/>
            <a:ext cx="795476" cy="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97831" y="2902850"/>
            <a:ext cx="901800" cy="96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37352" y="3976390"/>
            <a:ext cx="788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71625" y="4000248"/>
            <a:ext cx="737100" cy="64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61125" y="3944024"/>
            <a:ext cx="795475" cy="75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5"/>
          <p:cNvPicPr preferRelativeResize="0"/>
          <p:nvPr/>
        </p:nvPicPr>
        <p:blipFill rotWithShape="1">
          <a:blip r:embed="rId19">
            <a:alphaModFix/>
          </a:blip>
          <a:srcRect b="0" l="8657" r="8657" t="0"/>
          <a:stretch/>
        </p:blipFill>
        <p:spPr>
          <a:xfrm>
            <a:off x="4939563" y="2950850"/>
            <a:ext cx="1038600" cy="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78640" y="1942389"/>
            <a:ext cx="737100" cy="101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13025" y="2004868"/>
            <a:ext cx="795475" cy="79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196311" y="3871838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01250" y="3891538"/>
            <a:ext cx="963425" cy="9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067831" y="3985840"/>
            <a:ext cx="893480" cy="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32676" y="3043149"/>
            <a:ext cx="737099" cy="74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126752" y="3060950"/>
            <a:ext cx="1038576" cy="6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202825" y="3022563"/>
            <a:ext cx="737100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045088" y="2063571"/>
            <a:ext cx="1038600" cy="73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6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retenir</a:t>
            </a:r>
            <a:endParaRPr/>
          </a:p>
        </p:txBody>
      </p:sp>
      <p:sp>
        <p:nvSpPr>
          <p:cNvPr id="639" name="Google Shape;639;p76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ー"/>
            </a:pPr>
            <a:r>
              <a:rPr lang="fr-FR" sz="1800"/>
              <a:t>Le </a:t>
            </a:r>
            <a:r>
              <a:rPr lang="fr-FR" sz="1800"/>
              <a:t>DevOps est une philosophie qui permet 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sz="1500"/>
              <a:t>d’améliorer la collaboration entre les équipes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sz="1500"/>
              <a:t>de développer des applications de production robuste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ー"/>
            </a:pPr>
            <a:r>
              <a:rPr lang="fr-FR" sz="1800"/>
              <a:t>Basé sur : 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sz="1500"/>
              <a:t>du </a:t>
            </a:r>
            <a:r>
              <a:rPr b="1" lang="fr-FR" sz="1500"/>
              <a:t>code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sz="1500"/>
              <a:t>de </a:t>
            </a:r>
            <a:r>
              <a:rPr lang="fr-FR" sz="1500"/>
              <a:t>l’automatisation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sz="1500"/>
              <a:t>les bonnes pratiques de craftsmanship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⇒ C’est un univers complet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0" name="Google Shape;640;p76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641" name="Google Shape;641;p7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 univers très dense</a:t>
            </a:r>
            <a:endParaRPr/>
          </a:p>
        </p:txBody>
      </p:sp>
      <p:sp>
        <p:nvSpPr>
          <p:cNvPr id="647" name="Google Shape;647;p77"/>
          <p:cNvSpPr txBox="1"/>
          <p:nvPr>
            <p:ph idx="1" type="body"/>
          </p:nvPr>
        </p:nvSpPr>
        <p:spPr>
          <a:xfrm>
            <a:off x="311700" y="13704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APMs, Monitoring, Alerting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648" name="Google Shape;648;p77"/>
          <p:cNvSpPr txBox="1"/>
          <p:nvPr>
            <p:ph idx="2" type="body"/>
          </p:nvPr>
        </p:nvSpPr>
        <p:spPr>
          <a:xfrm>
            <a:off x="3156000" y="1370450"/>
            <a:ext cx="28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Provisioning, Environments,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Infrastructure &amp; Orchestration</a:t>
            </a:r>
            <a:r>
              <a:rPr b="1" lang="fr-FR"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/>
          </a:p>
        </p:txBody>
      </p:sp>
      <p:sp>
        <p:nvSpPr>
          <p:cNvPr id="649" name="Google Shape;649;p77"/>
          <p:cNvSpPr txBox="1"/>
          <p:nvPr>
            <p:ph idx="3" type="body"/>
          </p:nvPr>
        </p:nvSpPr>
        <p:spPr>
          <a:xfrm>
            <a:off x="6171600" y="1370450"/>
            <a:ext cx="28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CI/CD, Test &amp; Quality Gates,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Nunito"/>
                <a:ea typeface="Nunito"/>
                <a:cs typeface="Nunito"/>
                <a:sym typeface="Nunito"/>
              </a:rPr>
              <a:t>Pipeline tools</a:t>
            </a:r>
            <a:endParaRPr/>
          </a:p>
        </p:txBody>
      </p:sp>
      <p:sp>
        <p:nvSpPr>
          <p:cNvPr id="650" name="Google Shape;650;p77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pic>
        <p:nvPicPr>
          <p:cNvPr id="651" name="Google Shape;6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04730"/>
            <a:ext cx="481200" cy="36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653" name="Google Shape;653;p77"/>
          <p:cNvPicPr preferRelativeResize="0"/>
          <p:nvPr/>
        </p:nvPicPr>
        <p:blipFill rotWithShape="1">
          <a:blip r:embed="rId4">
            <a:alphaModFix amt="6000"/>
          </a:blip>
          <a:srcRect b="0" l="14672" r="16537" t="0"/>
          <a:stretch/>
        </p:blipFill>
        <p:spPr>
          <a:xfrm>
            <a:off x="1239800" y="2018950"/>
            <a:ext cx="1038600" cy="7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7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3174100" y="2826650"/>
            <a:ext cx="901800" cy="87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7"/>
          <p:cNvPicPr preferRelativeResize="0"/>
          <p:nvPr/>
        </p:nvPicPr>
        <p:blipFill rotWithShape="1">
          <a:blip r:embed="rId6">
            <a:alphaModFix amt="6000"/>
          </a:blip>
          <a:srcRect b="50104" l="0" r="0" t="0"/>
          <a:stretch/>
        </p:blipFill>
        <p:spPr>
          <a:xfrm>
            <a:off x="1294350" y="3097100"/>
            <a:ext cx="1607673" cy="6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7"/>
          <p:cNvPicPr preferRelativeResize="0"/>
          <p:nvPr/>
        </p:nvPicPr>
        <p:blipFill>
          <a:blip r:embed="rId7">
            <a:alphaModFix amt="6000"/>
          </a:blip>
          <a:stretch>
            <a:fillRect/>
          </a:stretch>
        </p:blipFill>
        <p:spPr>
          <a:xfrm>
            <a:off x="334738" y="1962475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7"/>
          <p:cNvPicPr preferRelativeResize="0"/>
          <p:nvPr/>
        </p:nvPicPr>
        <p:blipFill>
          <a:blip r:embed="rId8">
            <a:alphaModFix amt="6000"/>
          </a:blip>
          <a:stretch>
            <a:fillRect/>
          </a:stretch>
        </p:blipFill>
        <p:spPr>
          <a:xfrm>
            <a:off x="2231848" y="2014372"/>
            <a:ext cx="795474" cy="7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7"/>
          <p:cNvPicPr preferRelativeResize="0"/>
          <p:nvPr/>
        </p:nvPicPr>
        <p:blipFill>
          <a:blip r:embed="rId9">
            <a:alphaModFix amt="6000"/>
          </a:blip>
          <a:stretch>
            <a:fillRect/>
          </a:stretch>
        </p:blipFill>
        <p:spPr>
          <a:xfrm>
            <a:off x="772209" y="3978825"/>
            <a:ext cx="788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7"/>
          <p:cNvPicPr preferRelativeResize="0"/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3250297" y="1975450"/>
            <a:ext cx="737109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52691" y="1970876"/>
            <a:ext cx="648339" cy="7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65625" y="2060275"/>
            <a:ext cx="795476" cy="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7"/>
          <p:cNvPicPr preferRelativeResize="0"/>
          <p:nvPr/>
        </p:nvPicPr>
        <p:blipFill>
          <a:blip r:embed="rId13">
            <a:alphaModFix amt="6000"/>
          </a:blip>
          <a:stretch>
            <a:fillRect/>
          </a:stretch>
        </p:blipFill>
        <p:spPr>
          <a:xfrm>
            <a:off x="4097831" y="2902850"/>
            <a:ext cx="901800" cy="96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7"/>
          <p:cNvPicPr preferRelativeResize="0"/>
          <p:nvPr/>
        </p:nvPicPr>
        <p:blipFill>
          <a:blip r:embed="rId14">
            <a:alphaModFix amt="6000"/>
          </a:blip>
          <a:stretch>
            <a:fillRect/>
          </a:stretch>
        </p:blipFill>
        <p:spPr>
          <a:xfrm>
            <a:off x="3237352" y="3976390"/>
            <a:ext cx="788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7"/>
          <p:cNvPicPr preferRelativeResize="0"/>
          <p:nvPr/>
        </p:nvPicPr>
        <p:blipFill>
          <a:blip r:embed="rId15">
            <a:alphaModFix amt="6000"/>
          </a:blip>
          <a:stretch>
            <a:fillRect/>
          </a:stretch>
        </p:blipFill>
        <p:spPr>
          <a:xfrm>
            <a:off x="4171625" y="4000248"/>
            <a:ext cx="737100" cy="64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7"/>
          <p:cNvPicPr preferRelativeResize="0"/>
          <p:nvPr/>
        </p:nvPicPr>
        <p:blipFill>
          <a:blip r:embed="rId16">
            <a:alphaModFix amt="6000"/>
          </a:blip>
          <a:stretch>
            <a:fillRect/>
          </a:stretch>
        </p:blipFill>
        <p:spPr>
          <a:xfrm>
            <a:off x="5061125" y="3944024"/>
            <a:ext cx="795475" cy="75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7"/>
          <p:cNvPicPr preferRelativeResize="0"/>
          <p:nvPr/>
        </p:nvPicPr>
        <p:blipFill rotWithShape="1">
          <a:blip r:embed="rId17">
            <a:alphaModFix amt="6000"/>
          </a:blip>
          <a:srcRect b="0" l="8657" r="8657" t="0"/>
          <a:stretch/>
        </p:blipFill>
        <p:spPr>
          <a:xfrm>
            <a:off x="4939563" y="2950850"/>
            <a:ext cx="1038600" cy="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7"/>
          <p:cNvPicPr preferRelativeResize="0"/>
          <p:nvPr/>
        </p:nvPicPr>
        <p:blipFill>
          <a:blip r:embed="rId18">
            <a:alphaModFix amt="6000"/>
          </a:blip>
          <a:stretch>
            <a:fillRect/>
          </a:stretch>
        </p:blipFill>
        <p:spPr>
          <a:xfrm>
            <a:off x="6278640" y="1942389"/>
            <a:ext cx="737100" cy="101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13025" y="2004868"/>
            <a:ext cx="795475" cy="79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7"/>
          <p:cNvPicPr preferRelativeResize="0"/>
          <p:nvPr/>
        </p:nvPicPr>
        <p:blipFill>
          <a:blip r:embed="rId20">
            <a:alphaModFix amt="6000"/>
          </a:blip>
          <a:stretch>
            <a:fillRect/>
          </a:stretch>
        </p:blipFill>
        <p:spPr>
          <a:xfrm>
            <a:off x="6196311" y="3871838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7"/>
          <p:cNvPicPr preferRelativeResize="0"/>
          <p:nvPr/>
        </p:nvPicPr>
        <p:blipFill>
          <a:blip r:embed="rId21">
            <a:alphaModFix amt="6000"/>
          </a:blip>
          <a:stretch>
            <a:fillRect/>
          </a:stretch>
        </p:blipFill>
        <p:spPr>
          <a:xfrm>
            <a:off x="7101250" y="3891538"/>
            <a:ext cx="963425" cy="9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067831" y="3985840"/>
            <a:ext cx="893480" cy="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7"/>
          <p:cNvPicPr preferRelativeResize="0"/>
          <p:nvPr/>
        </p:nvPicPr>
        <p:blipFill>
          <a:blip r:embed="rId23">
            <a:alphaModFix amt="6000"/>
          </a:blip>
          <a:stretch>
            <a:fillRect/>
          </a:stretch>
        </p:blipFill>
        <p:spPr>
          <a:xfrm>
            <a:off x="6232676" y="3043149"/>
            <a:ext cx="737099" cy="74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7"/>
          <p:cNvPicPr preferRelativeResize="0"/>
          <p:nvPr/>
        </p:nvPicPr>
        <p:blipFill>
          <a:blip r:embed="rId24">
            <a:alphaModFix amt="6000"/>
          </a:blip>
          <a:stretch>
            <a:fillRect/>
          </a:stretch>
        </p:blipFill>
        <p:spPr>
          <a:xfrm>
            <a:off x="7126752" y="3060950"/>
            <a:ext cx="1038576" cy="6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7"/>
          <p:cNvPicPr preferRelativeResize="0"/>
          <p:nvPr/>
        </p:nvPicPr>
        <p:blipFill>
          <a:blip r:embed="rId25">
            <a:alphaModFix amt="6000"/>
          </a:blip>
          <a:stretch>
            <a:fillRect/>
          </a:stretch>
        </p:blipFill>
        <p:spPr>
          <a:xfrm>
            <a:off x="8202825" y="3022563"/>
            <a:ext cx="737100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045088" y="2063571"/>
            <a:ext cx="1038600" cy="73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87907" y="2989018"/>
            <a:ext cx="795462" cy="7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628625" y="3978825"/>
            <a:ext cx="788850" cy="7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>
            <p:ph type="title"/>
          </p:nvPr>
        </p:nvSpPr>
        <p:spPr>
          <a:xfrm>
            <a:off x="388000" y="3755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Alors on va faire quoi ???</a:t>
            </a:r>
            <a:endParaRPr/>
          </a:p>
        </p:txBody>
      </p:sp>
      <p:sp>
        <p:nvSpPr>
          <p:cNvPr id="683" name="Google Shape;683;p78"/>
          <p:cNvSpPr txBox="1"/>
          <p:nvPr>
            <p:ph idx="2" type="title"/>
          </p:nvPr>
        </p:nvSpPr>
        <p:spPr>
          <a:xfrm>
            <a:off x="388000" y="2501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684" name="Google Shape;684;p78"/>
          <p:cNvSpPr txBox="1"/>
          <p:nvPr>
            <p:ph idx="12" type="sldNum"/>
          </p:nvPr>
        </p:nvSpPr>
        <p:spPr>
          <a:xfrm>
            <a:off x="8451709" y="4703012"/>
            <a:ext cx="685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85" name="Google Shape;685;p78"/>
          <p:cNvSpPr txBox="1"/>
          <p:nvPr/>
        </p:nvSpPr>
        <p:spPr>
          <a:xfrm>
            <a:off x="1182925" y="571500"/>
            <a:ext cx="71238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86" name="Google Shape;68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2018" y="2117841"/>
            <a:ext cx="3095783" cy="128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810" y="3307818"/>
            <a:ext cx="1213650" cy="103130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8"/>
          <p:cNvSpPr/>
          <p:nvPr/>
        </p:nvSpPr>
        <p:spPr>
          <a:xfrm>
            <a:off x="920365" y="2281279"/>
            <a:ext cx="1769400" cy="4740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Github 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9" name="Google Shape;689;p78"/>
          <p:cNvSpPr/>
          <p:nvPr/>
        </p:nvSpPr>
        <p:spPr>
          <a:xfrm>
            <a:off x="1215716" y="3586479"/>
            <a:ext cx="1769400" cy="4740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Docker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90" name="Google Shape;690;p78"/>
          <p:cNvSpPr/>
          <p:nvPr/>
        </p:nvSpPr>
        <p:spPr>
          <a:xfrm>
            <a:off x="6921318" y="3710795"/>
            <a:ext cx="1769400" cy="4740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Ansible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91" name="Google Shape;691;p78"/>
          <p:cNvSpPr/>
          <p:nvPr/>
        </p:nvSpPr>
        <p:spPr>
          <a:xfrm>
            <a:off x="6654187" y="2127222"/>
            <a:ext cx="1769400" cy="4740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Sonarcloud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692" name="Google Shape;69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176" y="3332428"/>
            <a:ext cx="1438365" cy="85250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8"/>
          <p:cNvSpPr/>
          <p:nvPr/>
        </p:nvSpPr>
        <p:spPr>
          <a:xfrm>
            <a:off x="3632521" y="1485567"/>
            <a:ext cx="1769400" cy="4740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Travis CI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694" name="Google Shape;69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620" y="788911"/>
            <a:ext cx="1213661" cy="103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906" y="1629777"/>
            <a:ext cx="893480" cy="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9076" y="1517526"/>
            <a:ext cx="1693316" cy="119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8"/>
          <p:cNvSpPr/>
          <p:nvPr/>
        </p:nvSpPr>
        <p:spPr>
          <a:xfrm>
            <a:off x="4765002" y="3538298"/>
            <a:ext cx="1213800" cy="3117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</a:rPr>
              <a:t>Prometheus Grafana</a:t>
            </a:r>
            <a:endParaRPr b="1" sz="700">
              <a:solidFill>
                <a:srgbClr val="FFFFFF"/>
              </a:solidFill>
            </a:endParaRPr>
          </a:p>
        </p:txBody>
      </p:sp>
      <p:pic>
        <p:nvPicPr>
          <p:cNvPr id="698" name="Google Shape;698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2228" y="3398971"/>
            <a:ext cx="311595" cy="3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0575" y="3538300"/>
            <a:ext cx="311600" cy="3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9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/>
              <a:t>Mettre une application dans un container</a:t>
            </a:r>
            <a:endParaRPr sz="4800"/>
          </a:p>
        </p:txBody>
      </p:sp>
      <p:sp>
        <p:nvSpPr>
          <p:cNvPr id="705" name="Google Shape;705;p79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avec Docker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/>
              <a:t>Compiler, Tester, et Déployer</a:t>
            </a:r>
            <a:r>
              <a:rPr lang="fr-FR" sz="3700"/>
              <a:t> automatiquement une appli</a:t>
            </a:r>
            <a:endParaRPr sz="3700"/>
          </a:p>
        </p:txBody>
      </p:sp>
      <p:sp>
        <p:nvSpPr>
          <p:cNvPr id="711" name="Google Shape;711;p80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Continuous Integration &amp; Continuous Delivery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1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600"/>
              <a:t>Provisionner un serveur</a:t>
            </a:r>
            <a:endParaRPr sz="4600"/>
          </a:p>
        </p:txBody>
      </p:sp>
      <p:sp>
        <p:nvSpPr>
          <p:cNvPr id="717" name="Google Shape;717;p81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avec Ansible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723" name="Google Shape;7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2"/>
          <p:cNvSpPr txBox="1"/>
          <p:nvPr/>
        </p:nvSpPr>
        <p:spPr>
          <a:xfrm>
            <a:off x="1220550" y="2323225"/>
            <a:ext cx="6702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Ready ?</a:t>
            </a:r>
            <a:endParaRPr b="1" sz="3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365000" y="-54775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1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Put your application into containers</a:t>
            </a:r>
            <a:endParaRPr b="0" sz="1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8000"/>
            <a:ext cx="9143999" cy="31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4"/>
          <p:cNvSpPr txBox="1"/>
          <p:nvPr>
            <p:ph type="title"/>
          </p:nvPr>
        </p:nvSpPr>
        <p:spPr>
          <a:xfrm>
            <a:off x="464200" y="3755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Mise en situation</a:t>
            </a:r>
            <a:endParaRPr/>
          </a:p>
        </p:txBody>
      </p:sp>
      <p:sp>
        <p:nvSpPr>
          <p:cNvPr id="736" name="Google Shape;736;p84"/>
          <p:cNvSpPr txBox="1"/>
          <p:nvPr>
            <p:ph idx="2" type="title"/>
          </p:nvPr>
        </p:nvSpPr>
        <p:spPr>
          <a:xfrm>
            <a:off x="464200" y="2747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737" name="Google Shape;737;p84"/>
          <p:cNvSpPr txBox="1"/>
          <p:nvPr>
            <p:ph idx="12" type="sldNum"/>
          </p:nvPr>
        </p:nvSpPr>
        <p:spPr>
          <a:xfrm>
            <a:off x="8375509" y="4729587"/>
            <a:ext cx="685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738" name="Google Shape;738;p84"/>
          <p:cNvGrpSpPr/>
          <p:nvPr/>
        </p:nvGrpSpPr>
        <p:grpSpPr>
          <a:xfrm>
            <a:off x="1545678" y="2538990"/>
            <a:ext cx="1007700" cy="955200"/>
            <a:chOff x="6299878" y="1835440"/>
            <a:chExt cx="1007700" cy="955200"/>
          </a:xfrm>
        </p:grpSpPr>
        <p:sp>
          <p:nvSpPr>
            <p:cNvPr id="739" name="Google Shape;739;p84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0" name="Google Shape;74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1" name="Google Shape;741;p84"/>
          <p:cNvGrpSpPr/>
          <p:nvPr/>
        </p:nvGrpSpPr>
        <p:grpSpPr>
          <a:xfrm>
            <a:off x="1482673" y="1406046"/>
            <a:ext cx="1133700" cy="955200"/>
            <a:chOff x="1870373" y="3166546"/>
            <a:chExt cx="1133700" cy="955200"/>
          </a:xfrm>
        </p:grpSpPr>
        <p:sp>
          <p:nvSpPr>
            <p:cNvPr id="742" name="Google Shape;742;p84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3" name="Google Shape;743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4" name="Google Shape;744;p84"/>
          <p:cNvSpPr txBox="1"/>
          <p:nvPr/>
        </p:nvSpPr>
        <p:spPr>
          <a:xfrm>
            <a:off x="620100" y="769975"/>
            <a:ext cx="7980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Une application 3-tiers basique : 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2717550" y="1577800"/>
            <a:ext cx="5613600" cy="3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Un</a:t>
            </a:r>
            <a:r>
              <a:rPr lang="fr-FR" sz="1800">
                <a:latin typeface="Lato"/>
                <a:ea typeface="Lato"/>
                <a:cs typeface="Lato"/>
                <a:sym typeface="Lato"/>
              </a:rPr>
              <a:t> serveur HTTP pour votre site internet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Une application Java 11 pour votre API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Une base de donnée Postgres pour la persistance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1545687" y="3671951"/>
            <a:ext cx="1007700" cy="955500"/>
            <a:chOff x="7600537" y="1835301"/>
            <a:chExt cx="1007700" cy="955500"/>
          </a:xfrm>
        </p:grpSpPr>
        <p:sp>
          <p:nvSpPr>
            <p:cNvPr id="747" name="Google Shape;747;p84"/>
            <p:cNvSpPr/>
            <p:nvPr/>
          </p:nvSpPr>
          <p:spPr>
            <a:xfrm rot="-1023">
              <a:off x="7600537" y="1835451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8" name="Google Shape;748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73461" y="1905337"/>
              <a:ext cx="461660" cy="565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9" name="Google Shape;74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775" y="3930800"/>
            <a:ext cx="867500" cy="6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Planning</a:t>
            </a:r>
            <a:endParaRPr/>
          </a:p>
        </p:txBody>
      </p:sp>
      <p:sp>
        <p:nvSpPr>
          <p:cNvPr id="386" name="Google Shape;386;p5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8" name="Google Shape;388;p58"/>
          <p:cNvSpPr/>
          <p:nvPr/>
        </p:nvSpPr>
        <p:spPr>
          <a:xfrm>
            <a:off x="1726650" y="941100"/>
            <a:ext cx="1617600" cy="3603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Lundi 01/02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9" name="Google Shape;389;p58"/>
          <p:cNvSpPr/>
          <p:nvPr/>
        </p:nvSpPr>
        <p:spPr>
          <a:xfrm>
            <a:off x="3344250" y="941100"/>
            <a:ext cx="1617600" cy="3603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Mardi 02/02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0" name="Google Shape;390;p58"/>
          <p:cNvSpPr/>
          <p:nvPr/>
        </p:nvSpPr>
        <p:spPr>
          <a:xfrm>
            <a:off x="4961850" y="941100"/>
            <a:ext cx="1617600" cy="3603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Mercredi 03/02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1" name="Google Shape;391;p58"/>
          <p:cNvSpPr/>
          <p:nvPr/>
        </p:nvSpPr>
        <p:spPr>
          <a:xfrm>
            <a:off x="6579450" y="941100"/>
            <a:ext cx="1617600" cy="3603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Jeudi 04/02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2" name="Google Shape;392;p58"/>
          <p:cNvSpPr/>
          <p:nvPr/>
        </p:nvSpPr>
        <p:spPr>
          <a:xfrm>
            <a:off x="946950" y="1301400"/>
            <a:ext cx="779700" cy="1450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AM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946950" y="2751900"/>
            <a:ext cx="779700" cy="1450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PM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1726650" y="2751900"/>
            <a:ext cx="1617600" cy="14505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TP 1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726650" y="1301400"/>
            <a:ext cx="1617600" cy="72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Cours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3344250" y="1301400"/>
            <a:ext cx="1617600" cy="72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Cours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7" name="Google Shape;397;p58"/>
          <p:cNvSpPr/>
          <p:nvPr/>
        </p:nvSpPr>
        <p:spPr>
          <a:xfrm>
            <a:off x="4961850" y="1301400"/>
            <a:ext cx="1617600" cy="72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Cours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8" name="Google Shape;398;p58"/>
          <p:cNvSpPr/>
          <p:nvPr/>
        </p:nvSpPr>
        <p:spPr>
          <a:xfrm>
            <a:off x="1726650" y="2031300"/>
            <a:ext cx="1617600" cy="7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fr-FR">
                <a:latin typeface="Bitter"/>
                <a:ea typeface="Bitter"/>
                <a:cs typeface="Bitter"/>
                <a:sym typeface="Bitter"/>
              </a:rPr>
              <a:t>D 1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3344250" y="2031300"/>
            <a:ext cx="1617600" cy="7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fr-FR">
                <a:latin typeface="Bitter"/>
                <a:ea typeface="Bitter"/>
                <a:cs typeface="Bitter"/>
                <a:sym typeface="Bitter"/>
              </a:rPr>
              <a:t>D 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0" name="Google Shape;400;p58"/>
          <p:cNvSpPr/>
          <p:nvPr/>
        </p:nvSpPr>
        <p:spPr>
          <a:xfrm>
            <a:off x="4961850" y="2031300"/>
            <a:ext cx="1617600" cy="7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lang="fr-FR">
                <a:latin typeface="Bitter"/>
                <a:ea typeface="Bitter"/>
                <a:cs typeface="Bitter"/>
                <a:sym typeface="Bitter"/>
              </a:rPr>
              <a:t>D 3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1726650" y="4281025"/>
            <a:ext cx="1617600" cy="3603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Jeudi 11/02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1726650" y="4641325"/>
            <a:ext cx="1617600" cy="360300"/>
          </a:xfrm>
          <a:prstGeom prst="rect">
            <a:avLst/>
          </a:prstGeom>
          <a:solidFill>
            <a:srgbClr val="EE0B6F">
              <a:alpha val="60540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Exam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3" name="Google Shape;403;p58"/>
          <p:cNvSpPr/>
          <p:nvPr/>
        </p:nvSpPr>
        <p:spPr>
          <a:xfrm>
            <a:off x="3344250" y="2751900"/>
            <a:ext cx="1617600" cy="14505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TP 2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4" name="Google Shape;404;p58"/>
          <p:cNvSpPr/>
          <p:nvPr/>
        </p:nvSpPr>
        <p:spPr>
          <a:xfrm>
            <a:off x="4961850" y="2751900"/>
            <a:ext cx="1617600" cy="14505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TP 3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5" name="Google Shape;405;p58"/>
          <p:cNvSpPr/>
          <p:nvPr/>
        </p:nvSpPr>
        <p:spPr>
          <a:xfrm>
            <a:off x="6579450" y="2751900"/>
            <a:ext cx="1617600" cy="14505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TP finish</a:t>
            </a:r>
            <a:endParaRPr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+</a:t>
            </a:r>
            <a:endParaRPr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Extras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6" name="Google Shape;406;p58"/>
          <p:cNvSpPr/>
          <p:nvPr/>
        </p:nvSpPr>
        <p:spPr>
          <a:xfrm rot="-640187">
            <a:off x="6713908" y="2850652"/>
            <a:ext cx="1390236" cy="36021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Surprise 🤯🤕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7" name="Google Shape;407;p58"/>
          <p:cNvSpPr/>
          <p:nvPr/>
        </p:nvSpPr>
        <p:spPr>
          <a:xfrm>
            <a:off x="1777500" y="1343600"/>
            <a:ext cx="189000" cy="182100"/>
          </a:xfrm>
          <a:prstGeom prst="ellipse">
            <a:avLst/>
          </a:prstGeom>
          <a:solidFill>
            <a:srgbClr val="EE0B6F"/>
          </a:solidFill>
          <a:ln cap="flat" cmpd="sng" w="9525">
            <a:solidFill>
              <a:srgbClr val="241D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755" name="Google Shape;755;p85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900"/>
              <a:t>Et vous allez voir votre équipe Ops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100"/>
              <a:t>Qui va s’occuper de runner tout ça.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100"/>
              <a:t>Que doit-elle installer ?</a:t>
            </a:r>
            <a:endParaRPr sz="2100"/>
          </a:p>
        </p:txBody>
      </p:sp>
      <p:sp>
        <p:nvSpPr>
          <p:cNvPr id="756" name="Google Shape;756;p8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757" name="Google Shape;757;p8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58" name="Google Shape;758;p85"/>
          <p:cNvSpPr/>
          <p:nvPr/>
        </p:nvSpPr>
        <p:spPr>
          <a:xfrm>
            <a:off x="5891150" y="1034325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59" name="Google Shape;7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25" y="1601800"/>
            <a:ext cx="2786100" cy="27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765" name="Google Shape;765;p86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000000"/>
                </a:solidFill>
              </a:rPr>
              <a:t>Elle installe les runtimes </a:t>
            </a:r>
            <a:r>
              <a:rPr lang="fr-FR">
                <a:solidFill>
                  <a:srgbClr val="000000"/>
                </a:solidFill>
              </a:rPr>
              <a:t>(HTTPD, JDK</a:t>
            </a:r>
            <a:r>
              <a:rPr lang="fr-FR"/>
              <a:t> 11, PostgreSQL</a:t>
            </a:r>
            <a:r>
              <a:rPr lang="fr-FR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900"/>
              <a:t>Elle configure les runtimes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900"/>
              <a:t>Elle donne les bons fichiers de configuration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900"/>
              <a:t>Elle ouvre les ports correspondant / gère la sécurité</a:t>
            </a:r>
            <a:endParaRPr sz="1900"/>
          </a:p>
        </p:txBody>
      </p:sp>
      <p:sp>
        <p:nvSpPr>
          <p:cNvPr id="766" name="Google Shape;766;p8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767" name="Google Shape;767;p8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68" name="Google Shape;768;p86"/>
          <p:cNvSpPr/>
          <p:nvPr/>
        </p:nvSpPr>
        <p:spPr>
          <a:xfrm>
            <a:off x="5891150" y="1034325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69" name="Google Shape;76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25" y="1601800"/>
            <a:ext cx="2786100" cy="27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Google Shape;770;p86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771" name="Google Shape;771;p86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2" name="Google Shape;772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3" name="Google Shape;773;p86"/>
          <p:cNvGrpSpPr/>
          <p:nvPr/>
        </p:nvGrpSpPr>
        <p:grpSpPr>
          <a:xfrm>
            <a:off x="6841723" y="3143721"/>
            <a:ext cx="1133700" cy="955200"/>
            <a:chOff x="1870373" y="3166546"/>
            <a:chExt cx="1133700" cy="955200"/>
          </a:xfrm>
        </p:grpSpPr>
        <p:sp>
          <p:nvSpPr>
            <p:cNvPr id="774" name="Google Shape;774;p86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5" name="Google Shape;775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6" name="Google Shape;776;p86"/>
          <p:cNvGrpSpPr/>
          <p:nvPr/>
        </p:nvGrpSpPr>
        <p:grpSpPr>
          <a:xfrm>
            <a:off x="7491662" y="1835301"/>
            <a:ext cx="1007700" cy="955500"/>
            <a:chOff x="1545687" y="3671951"/>
            <a:chExt cx="1007700" cy="955500"/>
          </a:xfrm>
        </p:grpSpPr>
        <p:grpSp>
          <p:nvGrpSpPr>
            <p:cNvPr id="777" name="Google Shape;777;p86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778" name="Google Shape;778;p86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79" name="Google Shape;779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0" name="Google Shape;780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786" name="Google Shape;786;p87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900"/>
              <a:t>Et plus le temps avance… plus on en a...</a:t>
            </a:r>
            <a:endParaRPr sz="2100"/>
          </a:p>
          <a:p>
            <a:pPr indent="-33655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700"/>
              <a:buFont typeface="Lato"/>
              <a:buChar char="✘"/>
            </a:pPr>
            <a:r>
              <a:rPr lang="fr-FR" sz="1700">
                <a:solidFill>
                  <a:srgbClr val="E06666"/>
                </a:solidFill>
              </a:rPr>
              <a:t>avec différentes stacks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</a:pPr>
            <a:r>
              <a:rPr lang="fr-FR" sz="1400">
                <a:solidFill>
                  <a:srgbClr val="434343"/>
                </a:solidFill>
              </a:rPr>
              <a:t>qui ont des langages différents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</a:pPr>
            <a:r>
              <a:rPr lang="fr-FR" sz="1400">
                <a:solidFill>
                  <a:srgbClr val="434343"/>
                </a:solidFill>
              </a:rPr>
              <a:t>qui ont des versions différentes</a:t>
            </a:r>
            <a:endParaRPr sz="14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</a:rPr>
              <a:t>avec beaucoup de config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</a:pPr>
            <a:r>
              <a:rPr lang="fr-FR" sz="1400">
                <a:solidFill>
                  <a:srgbClr val="434343"/>
                </a:solidFill>
              </a:rPr>
              <a:t>serveurs http, SSL certs, firewalls, LDAP, …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</a:rPr>
              <a:t>toutes sur la même machine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</a:pPr>
            <a:r>
              <a:rPr lang="fr-FR" sz="1400">
                <a:solidFill>
                  <a:srgbClr val="434343"/>
                </a:solidFill>
              </a:rPr>
              <a:t>mauvais pour la sécurité &amp; la résilience*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787" name="Google Shape;787;p8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788" name="Google Shape;788;p8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89" name="Google Shape;789;p87"/>
          <p:cNvSpPr/>
          <p:nvPr/>
        </p:nvSpPr>
        <p:spPr>
          <a:xfrm>
            <a:off x="5891150" y="1034325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90" name="Google Shape;7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25" y="1601800"/>
            <a:ext cx="2786100" cy="27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87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792" name="Google Shape;792;p87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3" name="Google Shape;793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4" name="Google Shape;794;p87"/>
          <p:cNvGrpSpPr/>
          <p:nvPr/>
        </p:nvGrpSpPr>
        <p:grpSpPr>
          <a:xfrm>
            <a:off x="6841723" y="3143721"/>
            <a:ext cx="1133700" cy="955200"/>
            <a:chOff x="1870373" y="3166546"/>
            <a:chExt cx="1133700" cy="955200"/>
          </a:xfrm>
        </p:grpSpPr>
        <p:sp>
          <p:nvSpPr>
            <p:cNvPr id="795" name="Google Shape;795;p87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6" name="Google Shape;796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7" name="Google Shape;797;p87"/>
          <p:cNvGrpSpPr/>
          <p:nvPr/>
        </p:nvGrpSpPr>
        <p:grpSpPr>
          <a:xfrm>
            <a:off x="7491662" y="1835301"/>
            <a:ext cx="1007700" cy="955500"/>
            <a:chOff x="1545687" y="3671951"/>
            <a:chExt cx="1007700" cy="955500"/>
          </a:xfrm>
        </p:grpSpPr>
        <p:grpSp>
          <p:nvGrpSpPr>
            <p:cNvPr id="798" name="Google Shape;798;p87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799" name="Google Shape;799;p87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00" name="Google Shape;800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1" name="Google Shape;801;p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2" name="Google Shape;80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7350" y="1543738"/>
            <a:ext cx="1133700" cy="5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5675" y="2606275"/>
            <a:ext cx="1185100" cy="63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87"/>
          <p:cNvGrpSpPr/>
          <p:nvPr/>
        </p:nvGrpSpPr>
        <p:grpSpPr>
          <a:xfrm>
            <a:off x="6015528" y="2448640"/>
            <a:ext cx="1007700" cy="955200"/>
            <a:chOff x="6299878" y="1835440"/>
            <a:chExt cx="1007700" cy="955200"/>
          </a:xfrm>
        </p:grpSpPr>
        <p:sp>
          <p:nvSpPr>
            <p:cNvPr id="805" name="Google Shape;805;p87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6" name="Google Shape;806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p87"/>
          <p:cNvGrpSpPr/>
          <p:nvPr/>
        </p:nvGrpSpPr>
        <p:grpSpPr>
          <a:xfrm>
            <a:off x="6243928" y="3315565"/>
            <a:ext cx="1007700" cy="955200"/>
            <a:chOff x="6299878" y="1835440"/>
            <a:chExt cx="1007700" cy="955200"/>
          </a:xfrm>
        </p:grpSpPr>
        <p:sp>
          <p:nvSpPr>
            <p:cNvPr id="808" name="Google Shape;808;p87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9" name="Google Shape;809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0" name="Google Shape;810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7917" y="3403855"/>
            <a:ext cx="1133700" cy="98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816" name="Google Shape;816;p88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900"/>
              <a:t>Ca devient le bordel…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1" lang="fr-FR" sz="1900"/>
              <a:t>Qu’est-ce qu’on fait ?</a:t>
            </a:r>
            <a:endParaRPr b="1" sz="1400">
              <a:solidFill>
                <a:srgbClr val="434343"/>
              </a:solidFill>
            </a:endParaRPr>
          </a:p>
        </p:txBody>
      </p:sp>
      <p:sp>
        <p:nvSpPr>
          <p:cNvPr id="817" name="Google Shape;817;p8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818" name="Google Shape;818;p8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9" name="Google Shape;819;p88"/>
          <p:cNvSpPr/>
          <p:nvPr/>
        </p:nvSpPr>
        <p:spPr>
          <a:xfrm>
            <a:off x="5891150" y="1034325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20" name="Google Shape;82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25" y="1601800"/>
            <a:ext cx="2786100" cy="27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88"/>
          <p:cNvGrpSpPr/>
          <p:nvPr/>
        </p:nvGrpSpPr>
        <p:grpSpPr>
          <a:xfrm>
            <a:off x="6299878" y="1835440"/>
            <a:ext cx="1007700" cy="955200"/>
            <a:chOff x="6299878" y="1835440"/>
            <a:chExt cx="1007700" cy="955200"/>
          </a:xfrm>
        </p:grpSpPr>
        <p:sp>
          <p:nvSpPr>
            <p:cNvPr id="822" name="Google Shape;822;p88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3" name="Google Shape;823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4" name="Google Shape;824;p88"/>
          <p:cNvGrpSpPr/>
          <p:nvPr/>
        </p:nvGrpSpPr>
        <p:grpSpPr>
          <a:xfrm>
            <a:off x="6841723" y="3143721"/>
            <a:ext cx="1133700" cy="955200"/>
            <a:chOff x="1870373" y="3166546"/>
            <a:chExt cx="1133700" cy="955200"/>
          </a:xfrm>
        </p:grpSpPr>
        <p:sp>
          <p:nvSpPr>
            <p:cNvPr id="825" name="Google Shape;825;p88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6" name="Google Shape;826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7" name="Google Shape;827;p88"/>
          <p:cNvGrpSpPr/>
          <p:nvPr/>
        </p:nvGrpSpPr>
        <p:grpSpPr>
          <a:xfrm>
            <a:off x="7491662" y="1835301"/>
            <a:ext cx="1007700" cy="955500"/>
            <a:chOff x="1545687" y="3671951"/>
            <a:chExt cx="1007700" cy="955500"/>
          </a:xfrm>
        </p:grpSpPr>
        <p:grpSp>
          <p:nvGrpSpPr>
            <p:cNvPr id="828" name="Google Shape;828;p88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829" name="Google Shape;829;p88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30" name="Google Shape;830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1" name="Google Shape;831;p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2" name="Google Shape;832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7350" y="1543738"/>
            <a:ext cx="1133700" cy="5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5675" y="2606275"/>
            <a:ext cx="1185100" cy="63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88"/>
          <p:cNvGrpSpPr/>
          <p:nvPr/>
        </p:nvGrpSpPr>
        <p:grpSpPr>
          <a:xfrm>
            <a:off x="6015528" y="2448640"/>
            <a:ext cx="1007700" cy="955200"/>
            <a:chOff x="6299878" y="1835440"/>
            <a:chExt cx="1007700" cy="955200"/>
          </a:xfrm>
        </p:grpSpPr>
        <p:sp>
          <p:nvSpPr>
            <p:cNvPr id="835" name="Google Shape;835;p88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6" name="Google Shape;836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7" name="Google Shape;837;p88"/>
          <p:cNvGrpSpPr/>
          <p:nvPr/>
        </p:nvGrpSpPr>
        <p:grpSpPr>
          <a:xfrm>
            <a:off x="6243928" y="3315565"/>
            <a:ext cx="1007700" cy="955200"/>
            <a:chOff x="6299878" y="1835440"/>
            <a:chExt cx="1007700" cy="955200"/>
          </a:xfrm>
        </p:grpSpPr>
        <p:sp>
          <p:nvSpPr>
            <p:cNvPr id="838" name="Google Shape;838;p88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9" name="Google Shape;83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0" name="Google Shape;840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7917" y="3403855"/>
            <a:ext cx="1133700" cy="98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846" name="Google Shape;846;p89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900"/>
              <a:t>Ca devient le bordel…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1" lang="fr-FR" sz="1900"/>
              <a:t>Qu’est-ce qu’on fait ?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1" lang="fr-FR" sz="1900"/>
              <a:t>⇒ On met un server / App</a:t>
            </a:r>
            <a:endParaRPr b="1" sz="1900"/>
          </a:p>
        </p:txBody>
      </p:sp>
      <p:sp>
        <p:nvSpPr>
          <p:cNvPr id="847" name="Google Shape;847;p8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848" name="Google Shape;848;p8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49" name="Google Shape;849;p89"/>
          <p:cNvSpPr/>
          <p:nvPr/>
        </p:nvSpPr>
        <p:spPr>
          <a:xfrm>
            <a:off x="5891150" y="1034325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50" name="Google Shape;8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50" y="1464875"/>
            <a:ext cx="915000" cy="9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89"/>
          <p:cNvGrpSpPr/>
          <p:nvPr/>
        </p:nvGrpSpPr>
        <p:grpSpPr>
          <a:xfrm>
            <a:off x="6127028" y="1761225"/>
            <a:ext cx="593233" cy="520966"/>
            <a:chOff x="6299878" y="1835440"/>
            <a:chExt cx="1007700" cy="955200"/>
          </a:xfrm>
        </p:grpSpPr>
        <p:sp>
          <p:nvSpPr>
            <p:cNvPr id="852" name="Google Shape;852;p89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3" name="Google Shape;853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4" name="Google Shape;85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50" y="14648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14648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50" y="24554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50" y="24554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24554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50" y="3462534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50" y="3462534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3462534"/>
            <a:ext cx="915000" cy="9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89"/>
          <p:cNvGrpSpPr/>
          <p:nvPr/>
        </p:nvGrpSpPr>
        <p:grpSpPr>
          <a:xfrm>
            <a:off x="7042040" y="1761225"/>
            <a:ext cx="593233" cy="520966"/>
            <a:chOff x="6299878" y="1835440"/>
            <a:chExt cx="1007700" cy="955200"/>
          </a:xfrm>
        </p:grpSpPr>
        <p:sp>
          <p:nvSpPr>
            <p:cNvPr id="863" name="Google Shape;863;p89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4" name="Google Shape;864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5" name="Google Shape;865;p89"/>
          <p:cNvGrpSpPr/>
          <p:nvPr/>
        </p:nvGrpSpPr>
        <p:grpSpPr>
          <a:xfrm>
            <a:off x="7957053" y="1761225"/>
            <a:ext cx="593233" cy="520966"/>
            <a:chOff x="6299878" y="1835440"/>
            <a:chExt cx="1007700" cy="955200"/>
          </a:xfrm>
        </p:grpSpPr>
        <p:sp>
          <p:nvSpPr>
            <p:cNvPr id="866" name="Google Shape;866;p89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7" name="Google Shape;867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8" name="Google Shape;8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213" y="2875525"/>
            <a:ext cx="728886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89"/>
          <p:cNvGrpSpPr/>
          <p:nvPr/>
        </p:nvGrpSpPr>
        <p:grpSpPr>
          <a:xfrm>
            <a:off x="6998595" y="2703934"/>
            <a:ext cx="680106" cy="565192"/>
            <a:chOff x="1870373" y="3166546"/>
            <a:chExt cx="1133700" cy="955200"/>
          </a:xfrm>
        </p:grpSpPr>
        <p:sp>
          <p:nvSpPr>
            <p:cNvPr id="870" name="Google Shape;870;p89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1" name="Google Shape;871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2" name="Google Shape;872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9312" y="2774482"/>
            <a:ext cx="548700" cy="477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89"/>
          <p:cNvGrpSpPr/>
          <p:nvPr/>
        </p:nvGrpSpPr>
        <p:grpSpPr>
          <a:xfrm>
            <a:off x="6126493" y="3764778"/>
            <a:ext cx="594341" cy="518072"/>
            <a:chOff x="1545687" y="3671951"/>
            <a:chExt cx="1007700" cy="955500"/>
          </a:xfrm>
        </p:grpSpPr>
        <p:grpSp>
          <p:nvGrpSpPr>
            <p:cNvPr id="874" name="Google Shape;874;p89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875" name="Google Shape;875;p89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76" name="Google Shape;876;p8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77" name="Google Shape;877;p8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8" name="Google Shape;878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4300" y="3936044"/>
            <a:ext cx="548700" cy="27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89"/>
          <p:cNvGrpSpPr/>
          <p:nvPr/>
        </p:nvGrpSpPr>
        <p:grpSpPr>
          <a:xfrm>
            <a:off x="7913595" y="3702234"/>
            <a:ext cx="680106" cy="565192"/>
            <a:chOff x="1870373" y="3166546"/>
            <a:chExt cx="1133700" cy="955200"/>
          </a:xfrm>
        </p:grpSpPr>
        <p:sp>
          <p:nvSpPr>
            <p:cNvPr id="880" name="Google Shape;880;p89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1" name="Google Shape;881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887" name="Google Shape;887;p9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888" name="Google Shape;888;p9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89" name="Google Shape;889;p90"/>
          <p:cNvSpPr txBox="1"/>
          <p:nvPr/>
        </p:nvSpPr>
        <p:spPr>
          <a:xfrm>
            <a:off x="620100" y="903225"/>
            <a:ext cx="52320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Un server / App</a:t>
            </a:r>
            <a:endParaRPr sz="21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90" name="Google Shape;890;p90"/>
          <p:cNvSpPr txBox="1"/>
          <p:nvPr/>
        </p:nvSpPr>
        <p:spPr>
          <a:xfrm>
            <a:off x="657350" y="1418750"/>
            <a:ext cx="439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Parfait pour l’isolation 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(IP / FS / ressources / OS…)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Best performances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Coûteux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Plus dur à déployer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Non scalable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Gestion des pannes complexe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1" name="Google Shape;891;p9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92" name="Google Shape;892;p90"/>
          <p:cNvSpPr/>
          <p:nvPr/>
        </p:nvSpPr>
        <p:spPr>
          <a:xfrm>
            <a:off x="5891150" y="1034325"/>
            <a:ext cx="2786100" cy="36180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50" y="1464875"/>
            <a:ext cx="915000" cy="9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90"/>
          <p:cNvGrpSpPr/>
          <p:nvPr/>
        </p:nvGrpSpPr>
        <p:grpSpPr>
          <a:xfrm>
            <a:off x="6127028" y="1761225"/>
            <a:ext cx="593233" cy="520966"/>
            <a:chOff x="6299878" y="1835440"/>
            <a:chExt cx="1007700" cy="955200"/>
          </a:xfrm>
        </p:grpSpPr>
        <p:sp>
          <p:nvSpPr>
            <p:cNvPr id="895" name="Google Shape;895;p90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6" name="Google Shape;896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7" name="Google Shape;8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50" y="14648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14648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50" y="24554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50" y="24554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2455475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50" y="3462534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50" y="3462534"/>
            <a:ext cx="915000" cy="9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150" y="3462534"/>
            <a:ext cx="915000" cy="9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90"/>
          <p:cNvGrpSpPr/>
          <p:nvPr/>
        </p:nvGrpSpPr>
        <p:grpSpPr>
          <a:xfrm>
            <a:off x="7042040" y="1761225"/>
            <a:ext cx="593233" cy="520966"/>
            <a:chOff x="6299878" y="1835440"/>
            <a:chExt cx="1007700" cy="955200"/>
          </a:xfrm>
        </p:grpSpPr>
        <p:sp>
          <p:nvSpPr>
            <p:cNvPr id="906" name="Google Shape;906;p90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7" name="Google Shape;907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8" name="Google Shape;908;p90"/>
          <p:cNvGrpSpPr/>
          <p:nvPr/>
        </p:nvGrpSpPr>
        <p:grpSpPr>
          <a:xfrm>
            <a:off x="7957053" y="1761225"/>
            <a:ext cx="593233" cy="520966"/>
            <a:chOff x="6299878" y="1835440"/>
            <a:chExt cx="1007700" cy="955200"/>
          </a:xfrm>
        </p:grpSpPr>
        <p:sp>
          <p:nvSpPr>
            <p:cNvPr id="909" name="Google Shape;909;p90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0" name="Google Shape;910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1" name="Google Shape;91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213" y="2875525"/>
            <a:ext cx="728886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90"/>
          <p:cNvGrpSpPr/>
          <p:nvPr/>
        </p:nvGrpSpPr>
        <p:grpSpPr>
          <a:xfrm>
            <a:off x="6998595" y="2703934"/>
            <a:ext cx="680106" cy="565192"/>
            <a:chOff x="1870373" y="3166546"/>
            <a:chExt cx="1133700" cy="955200"/>
          </a:xfrm>
        </p:grpSpPr>
        <p:sp>
          <p:nvSpPr>
            <p:cNvPr id="913" name="Google Shape;913;p90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4" name="Google Shape;914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5" name="Google Shape;91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9312" y="2774482"/>
            <a:ext cx="548700" cy="477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90"/>
          <p:cNvGrpSpPr/>
          <p:nvPr/>
        </p:nvGrpSpPr>
        <p:grpSpPr>
          <a:xfrm>
            <a:off x="6126493" y="3764778"/>
            <a:ext cx="594341" cy="518072"/>
            <a:chOff x="1545687" y="3671951"/>
            <a:chExt cx="1007700" cy="955500"/>
          </a:xfrm>
        </p:grpSpPr>
        <p:grpSp>
          <p:nvGrpSpPr>
            <p:cNvPr id="917" name="Google Shape;917;p90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918" name="Google Shape;918;p90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19" name="Google Shape;919;p9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20" name="Google Shape;920;p9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1" name="Google Shape;921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4300" y="3936044"/>
            <a:ext cx="548700" cy="27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90"/>
          <p:cNvGrpSpPr/>
          <p:nvPr/>
        </p:nvGrpSpPr>
        <p:grpSpPr>
          <a:xfrm>
            <a:off x="7913595" y="3702234"/>
            <a:ext cx="680106" cy="565192"/>
            <a:chOff x="1870373" y="3166546"/>
            <a:chExt cx="1133700" cy="955200"/>
          </a:xfrm>
        </p:grpSpPr>
        <p:sp>
          <p:nvSpPr>
            <p:cNvPr id="923" name="Google Shape;923;p90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4" name="Google Shape;924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1"/>
          <p:cNvSpPr/>
          <p:nvPr/>
        </p:nvSpPr>
        <p:spPr>
          <a:xfrm>
            <a:off x="4789625" y="567725"/>
            <a:ext cx="3887700" cy="40845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30" name="Google Shape;9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25" y="903225"/>
            <a:ext cx="2241475" cy="23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075" y="2144600"/>
            <a:ext cx="2241475" cy="23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9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933" name="Google Shape;933;p9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934" name="Google Shape;934;p9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5" name="Google Shape;935;p91"/>
          <p:cNvSpPr txBox="1"/>
          <p:nvPr/>
        </p:nvSpPr>
        <p:spPr>
          <a:xfrm>
            <a:off x="620100" y="903225"/>
            <a:ext cx="52320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Une VM / App</a:t>
            </a:r>
            <a:endParaRPr sz="21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36" name="Google Shape;936;p91"/>
          <p:cNvSpPr txBox="1"/>
          <p:nvPr/>
        </p:nvSpPr>
        <p:spPr>
          <a:xfrm>
            <a:off x="657350" y="1418750"/>
            <a:ext cx="439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TB</a:t>
            </a: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 pour l’isolation 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(IP / FS / ressources / OS…)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Bonnes performances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Bonne déployabilité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Moins </a:t>
            </a: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coûteux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Scalable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Plus facile de gérer les pannes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p91"/>
          <p:cNvSpPr/>
          <p:nvPr/>
        </p:nvSpPr>
        <p:spPr>
          <a:xfrm>
            <a:off x="5083526" y="1317375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8" name="Google Shape;938;p9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939" name="Google Shape;939;p91"/>
          <p:cNvGrpSpPr/>
          <p:nvPr/>
        </p:nvGrpSpPr>
        <p:grpSpPr>
          <a:xfrm>
            <a:off x="5182465" y="1497875"/>
            <a:ext cx="593233" cy="520966"/>
            <a:chOff x="6299878" y="1835440"/>
            <a:chExt cx="1007700" cy="955200"/>
          </a:xfrm>
        </p:grpSpPr>
        <p:sp>
          <p:nvSpPr>
            <p:cNvPr id="940" name="Google Shape;940;p91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1" name="Google Shape;941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2" name="Google Shape;942;p91"/>
          <p:cNvSpPr/>
          <p:nvPr/>
        </p:nvSpPr>
        <p:spPr>
          <a:xfrm>
            <a:off x="5914201" y="1312375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3" name="Google Shape;943;p91"/>
          <p:cNvSpPr/>
          <p:nvPr/>
        </p:nvSpPr>
        <p:spPr>
          <a:xfrm>
            <a:off x="7855238" y="2537538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44" name="Google Shape;944;p91"/>
          <p:cNvGrpSpPr/>
          <p:nvPr/>
        </p:nvGrpSpPr>
        <p:grpSpPr>
          <a:xfrm>
            <a:off x="5978890" y="1497875"/>
            <a:ext cx="593233" cy="520966"/>
            <a:chOff x="6299878" y="1835440"/>
            <a:chExt cx="1007700" cy="955200"/>
          </a:xfrm>
        </p:grpSpPr>
        <p:sp>
          <p:nvSpPr>
            <p:cNvPr id="945" name="Google Shape;945;p91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6" name="Google Shape;946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7" name="Google Shape;947;p91"/>
          <p:cNvGrpSpPr/>
          <p:nvPr/>
        </p:nvGrpSpPr>
        <p:grpSpPr>
          <a:xfrm>
            <a:off x="7923128" y="2751825"/>
            <a:ext cx="593233" cy="520966"/>
            <a:chOff x="6299878" y="1835440"/>
            <a:chExt cx="1007700" cy="955200"/>
          </a:xfrm>
        </p:grpSpPr>
        <p:sp>
          <p:nvSpPr>
            <p:cNvPr id="948" name="Google Shape;948;p91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9" name="Google Shape;949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0" name="Google Shape;950;p91"/>
          <p:cNvSpPr/>
          <p:nvPr/>
        </p:nvSpPr>
        <p:spPr>
          <a:xfrm>
            <a:off x="6998588" y="2537538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1" name="Google Shape;95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488" y="2638600"/>
            <a:ext cx="728886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91"/>
          <p:cNvGrpSpPr/>
          <p:nvPr/>
        </p:nvGrpSpPr>
        <p:grpSpPr>
          <a:xfrm>
            <a:off x="6998595" y="2703934"/>
            <a:ext cx="680106" cy="565192"/>
            <a:chOff x="1870373" y="3166546"/>
            <a:chExt cx="1133700" cy="955200"/>
          </a:xfrm>
        </p:grpSpPr>
        <p:sp>
          <p:nvSpPr>
            <p:cNvPr id="953" name="Google Shape;953;p91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4" name="Google Shape;954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5" name="Google Shape;955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3350" y="2537557"/>
            <a:ext cx="548700" cy="47774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1"/>
          <p:cNvSpPr/>
          <p:nvPr/>
        </p:nvSpPr>
        <p:spPr>
          <a:xfrm>
            <a:off x="6998588" y="3551175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7" name="Google Shape;957;p91"/>
          <p:cNvSpPr/>
          <p:nvPr/>
        </p:nvSpPr>
        <p:spPr>
          <a:xfrm>
            <a:off x="7855238" y="3554113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58" name="Google Shape;958;p91"/>
          <p:cNvGrpSpPr/>
          <p:nvPr/>
        </p:nvGrpSpPr>
        <p:grpSpPr>
          <a:xfrm>
            <a:off x="7041493" y="3733153"/>
            <a:ext cx="594341" cy="518072"/>
            <a:chOff x="1545687" y="3671951"/>
            <a:chExt cx="1007700" cy="955500"/>
          </a:xfrm>
        </p:grpSpPr>
        <p:grpSp>
          <p:nvGrpSpPr>
            <p:cNvPr id="959" name="Google Shape;959;p91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960" name="Google Shape;960;p91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61" name="Google Shape;961;p9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2" name="Google Shape;962;p9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3" name="Google Shape;963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5375" y="3793769"/>
            <a:ext cx="548700" cy="2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1"/>
          <p:cNvSpPr/>
          <p:nvPr/>
        </p:nvSpPr>
        <p:spPr>
          <a:xfrm>
            <a:off x="5083526" y="2302000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5" name="Google Shape;965;p91"/>
          <p:cNvSpPr/>
          <p:nvPr/>
        </p:nvSpPr>
        <p:spPr>
          <a:xfrm>
            <a:off x="5911013" y="2302000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2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Containers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/>
              <a:t>Pourquoi diable </a:t>
            </a:r>
            <a:r>
              <a:rPr lang="fr-FR" sz="2600"/>
              <a:t>?</a:t>
            </a:r>
            <a:endParaRPr sz="2600"/>
          </a:p>
        </p:txBody>
      </p:sp>
      <p:pic>
        <p:nvPicPr>
          <p:cNvPr id="971" name="Google Shape;971;p9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modèle VM</a:t>
            </a:r>
            <a:endParaRPr/>
          </a:p>
        </p:txBody>
      </p:sp>
      <p:sp>
        <p:nvSpPr>
          <p:cNvPr id="977" name="Google Shape;977;p9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</a:t>
            </a:r>
            <a:endParaRPr/>
          </a:p>
        </p:txBody>
      </p:sp>
      <p:sp>
        <p:nvSpPr>
          <p:cNvPr id="978" name="Google Shape;978;p9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979" name="Google Shape;9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050" y="603850"/>
            <a:ext cx="4664375" cy="36375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980" name="Google Shape;980;p93"/>
          <p:cNvSpPr/>
          <p:nvPr/>
        </p:nvSpPr>
        <p:spPr>
          <a:xfrm>
            <a:off x="6131201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1" name="Google Shape;981;p93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3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3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3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85" name="Google Shape;985;p93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86" name="Google Shape;986;p93"/>
          <p:cNvSpPr/>
          <p:nvPr/>
        </p:nvSpPr>
        <p:spPr>
          <a:xfrm>
            <a:off x="6210185" y="234074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87" name="Google Shape;987;p93"/>
          <p:cNvSpPr/>
          <p:nvPr/>
        </p:nvSpPr>
        <p:spPr>
          <a:xfrm>
            <a:off x="6210110" y="2706533"/>
            <a:ext cx="1210500" cy="9486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88" name="Google Shape;988;p93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989" name="Google Shape;989;p93"/>
          <p:cNvCxnSpPr>
            <a:stCxn id="984" idx="0"/>
            <a:endCxn id="990" idx="1"/>
          </p:cNvCxnSpPr>
          <p:nvPr/>
        </p:nvCxnSpPr>
        <p:spPr>
          <a:xfrm flipH="1" rot="10800000">
            <a:off x="2135393" y="17749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93"/>
          <p:cNvSpPr/>
          <p:nvPr/>
        </p:nvSpPr>
        <p:spPr>
          <a:xfrm>
            <a:off x="4443163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2" name="Google Shape;992;p93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3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4" name="Google Shape;994;p93"/>
          <p:cNvSpPr/>
          <p:nvPr/>
        </p:nvSpPr>
        <p:spPr>
          <a:xfrm>
            <a:off x="4521523" y="2340822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5" name="Google Shape;995;p93"/>
          <p:cNvSpPr/>
          <p:nvPr/>
        </p:nvSpPr>
        <p:spPr>
          <a:xfrm>
            <a:off x="4521448" y="2706608"/>
            <a:ext cx="1210500" cy="94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0" name="Google Shape;990;p93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96" name="Google Shape;9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12" y="1480200"/>
            <a:ext cx="952895" cy="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050" y="603850"/>
            <a:ext cx="4664375" cy="36375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003" name="Google Shape;1003;p9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modèle VM</a:t>
            </a:r>
            <a:endParaRPr/>
          </a:p>
        </p:txBody>
      </p:sp>
      <p:sp>
        <p:nvSpPr>
          <p:cNvPr id="1004" name="Google Shape;1004;p9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</a:t>
            </a:r>
            <a:endParaRPr/>
          </a:p>
        </p:txBody>
      </p:sp>
      <p:sp>
        <p:nvSpPr>
          <p:cNvPr id="1005" name="Google Shape;1005;p9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06" name="Google Shape;1006;p94"/>
          <p:cNvSpPr/>
          <p:nvPr/>
        </p:nvSpPr>
        <p:spPr>
          <a:xfrm>
            <a:off x="6131201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7" name="Google Shape;1007;p94"/>
          <p:cNvSpPr txBox="1"/>
          <p:nvPr/>
        </p:nvSpPr>
        <p:spPr>
          <a:xfrm>
            <a:off x="-888800" y="2584225"/>
            <a:ext cx="55881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hardware virtuel moins performant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overhead du guest OS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démarrage lent du guest OS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image de VM ⇔ un disk snapshot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⇒ dur à distribuer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8" name="Google Shape;1008;p94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4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4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4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12" name="Google Shape;1012;p94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13" name="Google Shape;1013;p94"/>
          <p:cNvSpPr/>
          <p:nvPr/>
        </p:nvSpPr>
        <p:spPr>
          <a:xfrm>
            <a:off x="6210185" y="234074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14" name="Google Shape;1014;p94"/>
          <p:cNvSpPr/>
          <p:nvPr/>
        </p:nvSpPr>
        <p:spPr>
          <a:xfrm>
            <a:off x="6210110" y="2706533"/>
            <a:ext cx="1210500" cy="9486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15" name="Google Shape;1015;p94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16" name="Google Shape;1016;p94"/>
          <p:cNvCxnSpPr>
            <a:stCxn id="1011" idx="0"/>
            <a:endCxn id="1017" idx="1"/>
          </p:cNvCxnSpPr>
          <p:nvPr/>
        </p:nvCxnSpPr>
        <p:spPr>
          <a:xfrm flipH="1" rot="10800000">
            <a:off x="2135393" y="17749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8" name="Google Shape;1018;p94"/>
          <p:cNvSpPr/>
          <p:nvPr/>
        </p:nvSpPr>
        <p:spPr>
          <a:xfrm>
            <a:off x="4443163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9" name="Google Shape;1019;p94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4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21" name="Google Shape;1021;p94"/>
          <p:cNvSpPr/>
          <p:nvPr/>
        </p:nvSpPr>
        <p:spPr>
          <a:xfrm>
            <a:off x="4521523" y="2340822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22" name="Google Shape;1022;p94"/>
          <p:cNvSpPr/>
          <p:nvPr/>
        </p:nvSpPr>
        <p:spPr>
          <a:xfrm>
            <a:off x="4521448" y="2706608"/>
            <a:ext cx="1210500" cy="94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17" name="Google Shape;1017;p94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23" name="Google Shape;102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12" y="1480200"/>
            <a:ext cx="952895" cy="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était une fois...</a:t>
            </a:r>
            <a:endParaRPr/>
          </a:p>
        </p:txBody>
      </p:sp>
      <p:sp>
        <p:nvSpPr>
          <p:cNvPr id="1030" name="Google Shape;1030;p9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031" name="Google Shape;1031;p9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2" name="Google Shape;1032;p95"/>
          <p:cNvSpPr txBox="1"/>
          <p:nvPr/>
        </p:nvSpPr>
        <p:spPr>
          <a:xfrm>
            <a:off x="620100" y="903225"/>
            <a:ext cx="52320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Une VM / App</a:t>
            </a:r>
            <a:endParaRPr sz="21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33" name="Google Shape;1033;p95"/>
          <p:cNvSpPr txBox="1"/>
          <p:nvPr/>
        </p:nvSpPr>
        <p:spPr>
          <a:xfrm>
            <a:off x="657350" y="1418750"/>
            <a:ext cx="4393800" cy="3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TB pour l’isolation 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(IP / FS / ressources / OS…)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✔"/>
            </a:pPr>
            <a:r>
              <a:rPr lang="fr-FR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Bonnes performances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Déploiement “volumineux”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Overhead OS ⇒ Coûteux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Gestion des pannes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Maintenabilité (avant Vagrant)</a:t>
            </a:r>
            <a:endParaRPr sz="18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4" name="Google Shape;1034;p9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5" name="Google Shape;1035;p95"/>
          <p:cNvSpPr/>
          <p:nvPr/>
        </p:nvSpPr>
        <p:spPr>
          <a:xfrm>
            <a:off x="4789625" y="567725"/>
            <a:ext cx="3887700" cy="4084500"/>
          </a:xfrm>
          <a:prstGeom prst="rect">
            <a:avLst/>
          </a:prstGeom>
          <a:solidFill>
            <a:srgbClr val="CB2568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Entreprise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36" name="Google Shape;10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25" y="903225"/>
            <a:ext cx="2241475" cy="23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075" y="2144600"/>
            <a:ext cx="2241475" cy="23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95"/>
          <p:cNvSpPr/>
          <p:nvPr/>
        </p:nvSpPr>
        <p:spPr>
          <a:xfrm>
            <a:off x="5083526" y="1317375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9" name="Google Shape;1039;p95"/>
          <p:cNvSpPr/>
          <p:nvPr/>
        </p:nvSpPr>
        <p:spPr>
          <a:xfrm>
            <a:off x="5914201" y="1312375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40" name="Google Shape;1040;p95"/>
          <p:cNvGrpSpPr/>
          <p:nvPr/>
        </p:nvGrpSpPr>
        <p:grpSpPr>
          <a:xfrm>
            <a:off x="5182465" y="1497875"/>
            <a:ext cx="593233" cy="520966"/>
            <a:chOff x="6299878" y="1835440"/>
            <a:chExt cx="1007700" cy="955200"/>
          </a:xfrm>
        </p:grpSpPr>
        <p:sp>
          <p:nvSpPr>
            <p:cNvPr id="1041" name="Google Shape;1041;p95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2" name="Google Shape;1042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95"/>
          <p:cNvGrpSpPr/>
          <p:nvPr/>
        </p:nvGrpSpPr>
        <p:grpSpPr>
          <a:xfrm>
            <a:off x="5978890" y="1497875"/>
            <a:ext cx="593233" cy="520966"/>
            <a:chOff x="6299878" y="1835440"/>
            <a:chExt cx="1007700" cy="955200"/>
          </a:xfrm>
        </p:grpSpPr>
        <p:sp>
          <p:nvSpPr>
            <p:cNvPr id="1044" name="Google Shape;1044;p95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5" name="Google Shape;1045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6" name="Google Shape;1046;p95"/>
          <p:cNvSpPr/>
          <p:nvPr/>
        </p:nvSpPr>
        <p:spPr>
          <a:xfrm>
            <a:off x="6998588" y="2537538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47" name="Google Shape;104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488" y="2638600"/>
            <a:ext cx="728886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95"/>
          <p:cNvGrpSpPr/>
          <p:nvPr/>
        </p:nvGrpSpPr>
        <p:grpSpPr>
          <a:xfrm>
            <a:off x="6998595" y="2703934"/>
            <a:ext cx="680106" cy="565192"/>
            <a:chOff x="1870373" y="3166546"/>
            <a:chExt cx="1133700" cy="955200"/>
          </a:xfrm>
        </p:grpSpPr>
        <p:sp>
          <p:nvSpPr>
            <p:cNvPr id="1049" name="Google Shape;1049;p95"/>
            <p:cNvSpPr/>
            <p:nvPr/>
          </p:nvSpPr>
          <p:spPr>
            <a:xfrm>
              <a:off x="1933375" y="3166546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0" name="Google Shape;1050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0373" y="3380875"/>
              <a:ext cx="1133700" cy="526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1" name="Google Shape;1051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3350" y="2537557"/>
            <a:ext cx="548700" cy="477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95"/>
          <p:cNvSpPr/>
          <p:nvPr/>
        </p:nvSpPr>
        <p:spPr>
          <a:xfrm>
            <a:off x="6998588" y="3551175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53" name="Google Shape;1053;p95"/>
          <p:cNvGrpSpPr/>
          <p:nvPr/>
        </p:nvGrpSpPr>
        <p:grpSpPr>
          <a:xfrm>
            <a:off x="7041493" y="3733153"/>
            <a:ext cx="594341" cy="518072"/>
            <a:chOff x="1545687" y="3671951"/>
            <a:chExt cx="1007700" cy="955500"/>
          </a:xfrm>
        </p:grpSpPr>
        <p:grpSp>
          <p:nvGrpSpPr>
            <p:cNvPr id="1054" name="Google Shape;1054;p95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1055" name="Google Shape;1055;p95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56" name="Google Shape;1056;p9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7" name="Google Shape;1057;p9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8" name="Google Shape;1058;p95"/>
          <p:cNvSpPr/>
          <p:nvPr/>
        </p:nvSpPr>
        <p:spPr>
          <a:xfrm>
            <a:off x="5083526" y="2302000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9" name="Google Shape;1059;p95"/>
          <p:cNvSpPr/>
          <p:nvPr/>
        </p:nvSpPr>
        <p:spPr>
          <a:xfrm>
            <a:off x="5911013" y="2302000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0" name="Google Shape;1060;p95"/>
          <p:cNvSpPr/>
          <p:nvPr/>
        </p:nvSpPr>
        <p:spPr>
          <a:xfrm>
            <a:off x="7855238" y="2537538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61" name="Google Shape;1061;p95"/>
          <p:cNvGrpSpPr/>
          <p:nvPr/>
        </p:nvGrpSpPr>
        <p:grpSpPr>
          <a:xfrm>
            <a:off x="7923128" y="2751825"/>
            <a:ext cx="593233" cy="520966"/>
            <a:chOff x="6299878" y="1835440"/>
            <a:chExt cx="1007700" cy="955200"/>
          </a:xfrm>
        </p:grpSpPr>
        <p:sp>
          <p:nvSpPr>
            <p:cNvPr id="1062" name="Google Shape;1062;p95"/>
            <p:cNvSpPr/>
            <p:nvPr/>
          </p:nvSpPr>
          <p:spPr>
            <a:xfrm>
              <a:off x="6299878" y="1835440"/>
              <a:ext cx="1007700" cy="955200"/>
            </a:xfrm>
            <a:prstGeom prst="roundRect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3" name="Google Shape;1063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277" y="1844986"/>
              <a:ext cx="461663" cy="846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4" name="Google Shape;1064;p95"/>
          <p:cNvSpPr/>
          <p:nvPr/>
        </p:nvSpPr>
        <p:spPr>
          <a:xfrm>
            <a:off x="7855238" y="3554113"/>
            <a:ext cx="729000" cy="8820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</a:t>
            </a:r>
            <a:endParaRPr b="1" sz="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5" name="Google Shape;1065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5375" y="3793769"/>
            <a:ext cx="548700" cy="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050" y="603850"/>
            <a:ext cx="4664375" cy="36375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071" name="Google Shape;1071;p9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modèle VM</a:t>
            </a:r>
            <a:endParaRPr/>
          </a:p>
        </p:txBody>
      </p:sp>
      <p:sp>
        <p:nvSpPr>
          <p:cNvPr id="1072" name="Google Shape;1072;p9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</a:t>
            </a:r>
            <a:endParaRPr/>
          </a:p>
        </p:txBody>
      </p:sp>
      <p:sp>
        <p:nvSpPr>
          <p:cNvPr id="1073" name="Google Shape;1073;p9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74" name="Google Shape;1074;p96"/>
          <p:cNvSpPr/>
          <p:nvPr/>
        </p:nvSpPr>
        <p:spPr>
          <a:xfrm>
            <a:off x="6131201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5" name="Google Shape;1075;p96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6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6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6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79" name="Google Shape;1079;p96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0" name="Google Shape;1080;p96"/>
          <p:cNvSpPr/>
          <p:nvPr/>
        </p:nvSpPr>
        <p:spPr>
          <a:xfrm>
            <a:off x="6210185" y="234074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1" name="Google Shape;1081;p96"/>
          <p:cNvSpPr/>
          <p:nvPr/>
        </p:nvSpPr>
        <p:spPr>
          <a:xfrm>
            <a:off x="6210110" y="2706533"/>
            <a:ext cx="1210500" cy="9486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2" name="Google Shape;1082;p96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83" name="Google Shape;1083;p96"/>
          <p:cNvCxnSpPr>
            <a:stCxn id="1078" idx="0"/>
            <a:endCxn id="1084" idx="1"/>
          </p:cNvCxnSpPr>
          <p:nvPr/>
        </p:nvCxnSpPr>
        <p:spPr>
          <a:xfrm flipH="1" rot="10800000">
            <a:off x="2135393" y="17749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5" name="Google Shape;1085;p96"/>
          <p:cNvSpPr/>
          <p:nvPr/>
        </p:nvSpPr>
        <p:spPr>
          <a:xfrm>
            <a:off x="4443163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6" name="Google Shape;1086;p96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6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8" name="Google Shape;1088;p96"/>
          <p:cNvSpPr/>
          <p:nvPr/>
        </p:nvSpPr>
        <p:spPr>
          <a:xfrm>
            <a:off x="4521523" y="2340822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9" name="Google Shape;1089;p96"/>
          <p:cNvSpPr/>
          <p:nvPr/>
        </p:nvSpPr>
        <p:spPr>
          <a:xfrm>
            <a:off x="4521448" y="2706608"/>
            <a:ext cx="1210500" cy="94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4" name="Google Shape;1084;p96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90" name="Google Shape;109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12" y="1480200"/>
            <a:ext cx="952895" cy="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050" y="603850"/>
            <a:ext cx="4664375" cy="36375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097" name="Google Shape;1097;p9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modèle VM</a:t>
            </a:r>
            <a:endParaRPr/>
          </a:p>
        </p:txBody>
      </p:sp>
      <p:sp>
        <p:nvSpPr>
          <p:cNvPr id="1098" name="Google Shape;1098;p9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</a:t>
            </a:r>
            <a:endParaRPr/>
          </a:p>
        </p:txBody>
      </p:sp>
      <p:sp>
        <p:nvSpPr>
          <p:cNvPr id="1099" name="Google Shape;1099;p9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00" name="Google Shape;1100;p97"/>
          <p:cNvSpPr/>
          <p:nvPr/>
        </p:nvSpPr>
        <p:spPr>
          <a:xfrm>
            <a:off x="6131201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1" name="Google Shape;1101;p97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7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7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7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05" name="Google Shape;1105;p97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06" name="Google Shape;1106;p97"/>
          <p:cNvSpPr/>
          <p:nvPr/>
        </p:nvSpPr>
        <p:spPr>
          <a:xfrm>
            <a:off x="6210185" y="234074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07" name="Google Shape;1107;p97"/>
          <p:cNvSpPr/>
          <p:nvPr/>
        </p:nvSpPr>
        <p:spPr>
          <a:xfrm>
            <a:off x="6210110" y="2706533"/>
            <a:ext cx="1210500" cy="9486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08" name="Google Shape;1108;p97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109" name="Google Shape;1109;p97"/>
          <p:cNvCxnSpPr>
            <a:stCxn id="1104" idx="0"/>
            <a:endCxn id="1110" idx="1"/>
          </p:cNvCxnSpPr>
          <p:nvPr/>
        </p:nvCxnSpPr>
        <p:spPr>
          <a:xfrm flipH="1" rot="10800000">
            <a:off x="2135393" y="17749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1" name="Google Shape;1111;p97"/>
          <p:cNvSpPr/>
          <p:nvPr/>
        </p:nvSpPr>
        <p:spPr>
          <a:xfrm>
            <a:off x="4443163" y="1222600"/>
            <a:ext cx="1368300" cy="2545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2" name="Google Shape;1112;p97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97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14" name="Google Shape;1114;p97"/>
          <p:cNvSpPr/>
          <p:nvPr/>
        </p:nvSpPr>
        <p:spPr>
          <a:xfrm>
            <a:off x="4521523" y="2340822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 OS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15" name="Google Shape;1115;p97"/>
          <p:cNvSpPr/>
          <p:nvPr/>
        </p:nvSpPr>
        <p:spPr>
          <a:xfrm>
            <a:off x="4521448" y="2706608"/>
            <a:ext cx="1210500" cy="94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virtual HW</a:t>
            </a:r>
            <a:endParaRPr b="1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(RAM, CPU, NIC, HDD, …)</a:t>
            </a:r>
            <a:endParaRPr sz="120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10" name="Google Shape;1110;p97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16" name="Google Shape;111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12" y="1480200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97"/>
          <p:cNvSpPr/>
          <p:nvPr/>
        </p:nvSpPr>
        <p:spPr>
          <a:xfrm>
            <a:off x="4369500" y="2328975"/>
            <a:ext cx="3226500" cy="3135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97"/>
          <p:cNvSpPr/>
          <p:nvPr/>
        </p:nvSpPr>
        <p:spPr>
          <a:xfrm>
            <a:off x="4369500" y="2761175"/>
            <a:ext cx="3226500" cy="810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050" y="603850"/>
            <a:ext cx="4664375" cy="36375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125" name="Google Shape;1125;p9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“rêve”</a:t>
            </a:r>
            <a:endParaRPr/>
          </a:p>
        </p:txBody>
      </p:sp>
      <p:sp>
        <p:nvSpPr>
          <p:cNvPr id="1126" name="Google Shape;1126;p9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 ?</a:t>
            </a:r>
            <a:endParaRPr/>
          </a:p>
        </p:txBody>
      </p:sp>
      <p:sp>
        <p:nvSpPr>
          <p:cNvPr id="1127" name="Google Shape;1127;p98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8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8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30" name="Google Shape;113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838" y="2605163"/>
            <a:ext cx="303110" cy="5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8"/>
          <p:cNvSpPr txBox="1"/>
          <p:nvPr/>
        </p:nvSpPr>
        <p:spPr>
          <a:xfrm>
            <a:off x="387900" y="280967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>
                <a:latin typeface="Lato"/>
                <a:ea typeface="Lato"/>
                <a:cs typeface="Lato"/>
                <a:sym typeface="Lato"/>
              </a:rPr>
              <a:t>LXC - 2009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32" name="Google Shape;1132;p98"/>
          <p:cNvCxnSpPr/>
          <p:nvPr/>
        </p:nvCxnSpPr>
        <p:spPr>
          <a:xfrm flipH="1" rot="10800000">
            <a:off x="2135393" y="1774919"/>
            <a:ext cx="2234100" cy="1800"/>
          </a:xfrm>
          <a:prstGeom prst="bentConnector3">
            <a:avLst>
              <a:gd fmla="val 50055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3" name="Google Shape;1133;p98"/>
          <p:cNvSpPr/>
          <p:nvPr/>
        </p:nvSpPr>
        <p:spPr>
          <a:xfrm>
            <a:off x="6131206" y="1222600"/>
            <a:ext cx="1368300" cy="12843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4" name="Google Shape;1134;p98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98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36" name="Google Shape;1136;p98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37" name="Google Shape;1137;p98"/>
          <p:cNvSpPr/>
          <p:nvPr/>
        </p:nvSpPr>
        <p:spPr>
          <a:xfrm>
            <a:off x="4443175" y="1222600"/>
            <a:ext cx="1368300" cy="12843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VM1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8" name="Google Shape;1138;p98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98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40" name="Google Shape;1140;p98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41" name="Google Shape;114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12" y="1480200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8"/>
          <p:cNvSpPr/>
          <p:nvPr/>
        </p:nvSpPr>
        <p:spPr>
          <a:xfrm>
            <a:off x="4443175" y="2664550"/>
            <a:ext cx="3056400" cy="3699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44" name="Google Shape;1144;p98"/>
          <p:cNvSpPr/>
          <p:nvPr/>
        </p:nvSpPr>
        <p:spPr>
          <a:xfrm>
            <a:off x="4443175" y="3150683"/>
            <a:ext cx="3056400" cy="6264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550" y="1173750"/>
            <a:ext cx="5881751" cy="396974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150" name="Google Shape;1150;p9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“rêve”</a:t>
            </a:r>
            <a:endParaRPr/>
          </a:p>
        </p:txBody>
      </p:sp>
      <p:sp>
        <p:nvSpPr>
          <p:cNvPr id="1151" name="Google Shape;1151;p9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 ?</a:t>
            </a:r>
            <a:endParaRPr/>
          </a:p>
        </p:txBody>
      </p:sp>
      <p:sp>
        <p:nvSpPr>
          <p:cNvPr id="1152" name="Google Shape;1152;p99"/>
          <p:cNvSpPr/>
          <p:nvPr/>
        </p:nvSpPr>
        <p:spPr>
          <a:xfrm>
            <a:off x="6131200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3" name="Google Shape;1153;p99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99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99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99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57" name="Google Shape;1157;p99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58" name="Google Shape;1158;p99"/>
          <p:cNvSpPr/>
          <p:nvPr/>
        </p:nvSpPr>
        <p:spPr>
          <a:xfrm>
            <a:off x="4443175" y="3883700"/>
            <a:ext cx="4612500" cy="3696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59" name="Google Shape;1159;p99"/>
          <p:cNvSpPr/>
          <p:nvPr/>
        </p:nvSpPr>
        <p:spPr>
          <a:xfrm>
            <a:off x="4443175" y="4369200"/>
            <a:ext cx="4612500" cy="6255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60" name="Google Shape;1160;p99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161" name="Google Shape;1161;p99"/>
          <p:cNvCxnSpPr>
            <a:stCxn id="1156" idx="0"/>
          </p:cNvCxnSpPr>
          <p:nvPr/>
        </p:nvCxnSpPr>
        <p:spPr>
          <a:xfrm>
            <a:off x="2135393" y="1776719"/>
            <a:ext cx="1469100" cy="1037700"/>
          </a:xfrm>
          <a:prstGeom prst="bentConnector3">
            <a:avLst>
              <a:gd fmla="val 5008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99"/>
          <p:cNvSpPr/>
          <p:nvPr/>
        </p:nvSpPr>
        <p:spPr>
          <a:xfrm>
            <a:off x="44431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3" name="Google Shape;1163;p99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9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65" name="Google Shape;1165;p99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66" name="Google Shape;116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99"/>
          <p:cNvSpPr/>
          <p:nvPr/>
        </p:nvSpPr>
        <p:spPr>
          <a:xfrm>
            <a:off x="6131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process5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9" name="Google Shape;1169;p99"/>
          <p:cNvSpPr/>
          <p:nvPr/>
        </p:nvSpPr>
        <p:spPr>
          <a:xfrm>
            <a:off x="5925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:5432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70" name="Google Shape;1170;p99"/>
          <p:cNvSpPr/>
          <p:nvPr/>
        </p:nvSpPr>
        <p:spPr>
          <a:xfrm>
            <a:off x="4443175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process4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1" name="Google Shape;1171;p99"/>
          <p:cNvSpPr/>
          <p:nvPr/>
        </p:nvSpPr>
        <p:spPr>
          <a:xfrm>
            <a:off x="4369400" y="29221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72" name="Google Shape;117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28401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99"/>
          <p:cNvSpPr/>
          <p:nvPr/>
        </p:nvSpPr>
        <p:spPr>
          <a:xfrm>
            <a:off x="76435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process3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4" name="Google Shape;1174;p99"/>
          <p:cNvSpPr/>
          <p:nvPr/>
        </p:nvSpPr>
        <p:spPr>
          <a:xfrm>
            <a:off x="75698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75" name="Google Shape;117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9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99"/>
          <p:cNvSpPr/>
          <p:nvPr/>
        </p:nvSpPr>
        <p:spPr>
          <a:xfrm>
            <a:off x="7655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process6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7" name="Google Shape;1177;p99"/>
          <p:cNvSpPr/>
          <p:nvPr/>
        </p:nvSpPr>
        <p:spPr>
          <a:xfrm>
            <a:off x="7449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78" name="Google Shape;117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838" y="2605163"/>
            <a:ext cx="303110" cy="5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99"/>
          <p:cNvSpPr txBox="1"/>
          <p:nvPr/>
        </p:nvSpPr>
        <p:spPr>
          <a:xfrm>
            <a:off x="387900" y="280967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>
                <a:latin typeface="Lato"/>
                <a:ea typeface="Lato"/>
                <a:cs typeface="Lato"/>
                <a:sym typeface="Lato"/>
              </a:rPr>
              <a:t>?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0" name="Google Shape;1180;p99"/>
          <p:cNvSpPr/>
          <p:nvPr/>
        </p:nvSpPr>
        <p:spPr>
          <a:xfrm>
            <a:off x="3768500" y="19228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81" name="Google Shape;1181;p99"/>
          <p:cNvSpPr/>
          <p:nvPr/>
        </p:nvSpPr>
        <p:spPr>
          <a:xfrm>
            <a:off x="3758500" y="22885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82" name="Google Shape;1182;p99"/>
          <p:cNvSpPr/>
          <p:nvPr/>
        </p:nvSpPr>
        <p:spPr>
          <a:xfrm>
            <a:off x="3763500" y="26542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83" name="Google Shape;1183;p99"/>
          <p:cNvSpPr/>
          <p:nvPr/>
        </p:nvSpPr>
        <p:spPr>
          <a:xfrm>
            <a:off x="3670725" y="30199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84" name="Google Shape;1184;p99"/>
          <p:cNvSpPr/>
          <p:nvPr/>
        </p:nvSpPr>
        <p:spPr>
          <a:xfrm>
            <a:off x="3670725" y="33856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185" name="Google Shape;1185;p99"/>
          <p:cNvGrpSpPr/>
          <p:nvPr/>
        </p:nvGrpSpPr>
        <p:grpSpPr>
          <a:xfrm>
            <a:off x="6719506" y="2878666"/>
            <a:ext cx="594341" cy="518072"/>
            <a:chOff x="1545687" y="3671951"/>
            <a:chExt cx="1007700" cy="955500"/>
          </a:xfrm>
        </p:grpSpPr>
        <p:grpSp>
          <p:nvGrpSpPr>
            <p:cNvPr id="1186" name="Google Shape;1186;p99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1187" name="Google Shape;1187;p99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88" name="Google Shape;1188;p9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89" name="Google Shape;1189;p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550" y="1173750"/>
            <a:ext cx="5881751" cy="396974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195" name="Google Shape;1195;p100"/>
          <p:cNvSpPr/>
          <p:nvPr/>
        </p:nvSpPr>
        <p:spPr>
          <a:xfrm>
            <a:off x="5859588" y="831875"/>
            <a:ext cx="1718100" cy="29358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private networks</a:t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6" name="Google Shape;1196;p100"/>
          <p:cNvSpPr/>
          <p:nvPr/>
        </p:nvSpPr>
        <p:spPr>
          <a:xfrm>
            <a:off x="5925425" y="2448549"/>
            <a:ext cx="3168300" cy="131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7" name="Google Shape;1197;p10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“rêve”</a:t>
            </a:r>
            <a:endParaRPr/>
          </a:p>
        </p:txBody>
      </p:sp>
      <p:sp>
        <p:nvSpPr>
          <p:cNvPr id="1198" name="Google Shape;1198;p10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 ?</a:t>
            </a:r>
            <a:endParaRPr/>
          </a:p>
        </p:txBody>
      </p:sp>
      <p:sp>
        <p:nvSpPr>
          <p:cNvPr id="1199" name="Google Shape;1199;p100"/>
          <p:cNvSpPr/>
          <p:nvPr/>
        </p:nvSpPr>
        <p:spPr>
          <a:xfrm>
            <a:off x="6131200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0" name="Google Shape;1200;p100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0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0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04" name="Google Shape;1204;p100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05" name="Google Shape;1205;p100"/>
          <p:cNvSpPr/>
          <p:nvPr/>
        </p:nvSpPr>
        <p:spPr>
          <a:xfrm>
            <a:off x="4443175" y="3883700"/>
            <a:ext cx="4612500" cy="3696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06" name="Google Shape;1206;p100"/>
          <p:cNvSpPr/>
          <p:nvPr/>
        </p:nvSpPr>
        <p:spPr>
          <a:xfrm>
            <a:off x="4443175" y="4369200"/>
            <a:ext cx="4612500" cy="6255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07" name="Google Shape;1207;p100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208" name="Google Shape;1208;p100"/>
          <p:cNvCxnSpPr>
            <a:stCxn id="1203" idx="0"/>
          </p:cNvCxnSpPr>
          <p:nvPr/>
        </p:nvCxnSpPr>
        <p:spPr>
          <a:xfrm>
            <a:off x="2135393" y="1776719"/>
            <a:ext cx="1469100" cy="1037700"/>
          </a:xfrm>
          <a:prstGeom prst="bentConnector3">
            <a:avLst>
              <a:gd fmla="val 5008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9" name="Google Shape;1209;p100"/>
          <p:cNvSpPr/>
          <p:nvPr/>
        </p:nvSpPr>
        <p:spPr>
          <a:xfrm>
            <a:off x="44431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0" name="Google Shape;1210;p100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00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12" name="Google Shape;1212;p100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13" name="Google Shape;12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00"/>
          <p:cNvSpPr/>
          <p:nvPr/>
        </p:nvSpPr>
        <p:spPr>
          <a:xfrm>
            <a:off x="6131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process5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6" name="Google Shape;1216;p100"/>
          <p:cNvSpPr/>
          <p:nvPr/>
        </p:nvSpPr>
        <p:spPr>
          <a:xfrm>
            <a:off x="5925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:5432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17" name="Google Shape;1217;p100"/>
          <p:cNvSpPr/>
          <p:nvPr/>
        </p:nvSpPr>
        <p:spPr>
          <a:xfrm>
            <a:off x="4443175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process4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8" name="Google Shape;1218;p100"/>
          <p:cNvSpPr/>
          <p:nvPr/>
        </p:nvSpPr>
        <p:spPr>
          <a:xfrm>
            <a:off x="4369400" y="29221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19" name="Google Shape;121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28401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00"/>
          <p:cNvSpPr/>
          <p:nvPr/>
        </p:nvSpPr>
        <p:spPr>
          <a:xfrm>
            <a:off x="76435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process3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1" name="Google Shape;1221;p100"/>
          <p:cNvSpPr/>
          <p:nvPr/>
        </p:nvSpPr>
        <p:spPr>
          <a:xfrm>
            <a:off x="75698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22" name="Google Shape;122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9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00"/>
          <p:cNvSpPr/>
          <p:nvPr/>
        </p:nvSpPr>
        <p:spPr>
          <a:xfrm>
            <a:off x="7655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process6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4" name="Google Shape;1224;p100"/>
          <p:cNvSpPr/>
          <p:nvPr/>
        </p:nvSpPr>
        <p:spPr>
          <a:xfrm>
            <a:off x="7449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25" name="Google Shape;122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838" y="2605163"/>
            <a:ext cx="303110" cy="5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00"/>
          <p:cNvSpPr txBox="1"/>
          <p:nvPr/>
        </p:nvSpPr>
        <p:spPr>
          <a:xfrm>
            <a:off x="387900" y="280967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>
                <a:latin typeface="Lato"/>
                <a:ea typeface="Lato"/>
                <a:cs typeface="Lato"/>
                <a:sym typeface="Lato"/>
              </a:rPr>
              <a:t>?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7" name="Google Shape;1227;p100"/>
          <p:cNvSpPr/>
          <p:nvPr/>
        </p:nvSpPr>
        <p:spPr>
          <a:xfrm>
            <a:off x="3768500" y="19228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28" name="Google Shape;1228;p100"/>
          <p:cNvSpPr/>
          <p:nvPr/>
        </p:nvSpPr>
        <p:spPr>
          <a:xfrm>
            <a:off x="3758500" y="22885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29" name="Google Shape;1229;p100"/>
          <p:cNvSpPr/>
          <p:nvPr/>
        </p:nvSpPr>
        <p:spPr>
          <a:xfrm>
            <a:off x="3763500" y="26542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30" name="Google Shape;1230;p100"/>
          <p:cNvSpPr/>
          <p:nvPr/>
        </p:nvSpPr>
        <p:spPr>
          <a:xfrm>
            <a:off x="3670725" y="30199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31" name="Google Shape;1231;p100"/>
          <p:cNvSpPr/>
          <p:nvPr/>
        </p:nvSpPr>
        <p:spPr>
          <a:xfrm>
            <a:off x="3670725" y="33856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232" name="Google Shape;1232;p100"/>
          <p:cNvGrpSpPr/>
          <p:nvPr/>
        </p:nvGrpSpPr>
        <p:grpSpPr>
          <a:xfrm>
            <a:off x="6719506" y="2878666"/>
            <a:ext cx="594341" cy="518072"/>
            <a:chOff x="1545687" y="3671951"/>
            <a:chExt cx="1007700" cy="955500"/>
          </a:xfrm>
        </p:grpSpPr>
        <p:grpSp>
          <p:nvGrpSpPr>
            <p:cNvPr id="1233" name="Google Shape;1233;p100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1234" name="Google Shape;1234;p100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35" name="Google Shape;1235;p1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6" name="Google Shape;1236;p1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550" y="1173750"/>
            <a:ext cx="5881751" cy="396974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242" name="Google Shape;1242;p101"/>
          <p:cNvSpPr/>
          <p:nvPr/>
        </p:nvSpPr>
        <p:spPr>
          <a:xfrm>
            <a:off x="5859588" y="831875"/>
            <a:ext cx="1718100" cy="29358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private networks</a:t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3" name="Google Shape;1243;p101"/>
          <p:cNvSpPr/>
          <p:nvPr/>
        </p:nvSpPr>
        <p:spPr>
          <a:xfrm>
            <a:off x="5925425" y="2448549"/>
            <a:ext cx="3168300" cy="131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4" name="Google Shape;1244;p10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“rêve”</a:t>
            </a:r>
            <a:endParaRPr/>
          </a:p>
        </p:txBody>
      </p:sp>
      <p:sp>
        <p:nvSpPr>
          <p:cNvPr id="1245" name="Google Shape;1245;p10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 ?</a:t>
            </a:r>
            <a:endParaRPr/>
          </a:p>
        </p:txBody>
      </p:sp>
      <p:sp>
        <p:nvSpPr>
          <p:cNvPr id="1246" name="Google Shape;1246;p101"/>
          <p:cNvSpPr/>
          <p:nvPr/>
        </p:nvSpPr>
        <p:spPr>
          <a:xfrm>
            <a:off x="6131200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7" name="Google Shape;1247;p101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01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1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01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1" name="Google Shape;1251;p101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2" name="Google Shape;1252;p101"/>
          <p:cNvSpPr/>
          <p:nvPr/>
        </p:nvSpPr>
        <p:spPr>
          <a:xfrm>
            <a:off x="4443175" y="3883700"/>
            <a:ext cx="4612500" cy="3696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3" name="Google Shape;1253;p101"/>
          <p:cNvSpPr/>
          <p:nvPr/>
        </p:nvSpPr>
        <p:spPr>
          <a:xfrm>
            <a:off x="4443175" y="4369200"/>
            <a:ext cx="4612500" cy="6255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4" name="Google Shape;1254;p101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255" name="Google Shape;1255;p101"/>
          <p:cNvCxnSpPr>
            <a:stCxn id="1250" idx="0"/>
          </p:cNvCxnSpPr>
          <p:nvPr/>
        </p:nvCxnSpPr>
        <p:spPr>
          <a:xfrm>
            <a:off x="2135393" y="1776719"/>
            <a:ext cx="1469100" cy="1037700"/>
          </a:xfrm>
          <a:prstGeom prst="bentConnector3">
            <a:avLst>
              <a:gd fmla="val 5008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6" name="Google Shape;1256;p101"/>
          <p:cNvSpPr/>
          <p:nvPr/>
        </p:nvSpPr>
        <p:spPr>
          <a:xfrm>
            <a:off x="44431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7" name="Google Shape;1257;p101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01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9" name="Google Shape;1259;p101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60" name="Google Shape;126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01"/>
          <p:cNvSpPr/>
          <p:nvPr/>
        </p:nvSpPr>
        <p:spPr>
          <a:xfrm>
            <a:off x="6131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process5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3" name="Google Shape;1263;p101"/>
          <p:cNvSpPr/>
          <p:nvPr/>
        </p:nvSpPr>
        <p:spPr>
          <a:xfrm>
            <a:off x="5925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:5432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64" name="Google Shape;1264;p101"/>
          <p:cNvSpPr/>
          <p:nvPr/>
        </p:nvSpPr>
        <p:spPr>
          <a:xfrm>
            <a:off x="4443175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process4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5" name="Google Shape;1265;p101"/>
          <p:cNvSpPr/>
          <p:nvPr/>
        </p:nvSpPr>
        <p:spPr>
          <a:xfrm>
            <a:off x="4369400" y="29221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66" name="Google Shape;126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28401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01"/>
          <p:cNvSpPr/>
          <p:nvPr/>
        </p:nvSpPr>
        <p:spPr>
          <a:xfrm>
            <a:off x="76435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process3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8" name="Google Shape;1268;p101"/>
          <p:cNvSpPr/>
          <p:nvPr/>
        </p:nvSpPr>
        <p:spPr>
          <a:xfrm>
            <a:off x="75698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69" name="Google Shape;126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9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01"/>
          <p:cNvSpPr/>
          <p:nvPr/>
        </p:nvSpPr>
        <p:spPr>
          <a:xfrm>
            <a:off x="7655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process6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1" name="Google Shape;1271;p101"/>
          <p:cNvSpPr/>
          <p:nvPr/>
        </p:nvSpPr>
        <p:spPr>
          <a:xfrm>
            <a:off x="7449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72" name="Google Shape;12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838" y="2605163"/>
            <a:ext cx="303110" cy="5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01"/>
          <p:cNvSpPr txBox="1"/>
          <p:nvPr/>
        </p:nvSpPr>
        <p:spPr>
          <a:xfrm>
            <a:off x="387900" y="280967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>
                <a:latin typeface="Lato"/>
                <a:ea typeface="Lato"/>
                <a:cs typeface="Lato"/>
                <a:sym typeface="Lato"/>
              </a:rPr>
              <a:t>?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01"/>
          <p:cNvSpPr/>
          <p:nvPr/>
        </p:nvSpPr>
        <p:spPr>
          <a:xfrm>
            <a:off x="3768500" y="19228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5" name="Google Shape;1275;p101"/>
          <p:cNvSpPr/>
          <p:nvPr/>
        </p:nvSpPr>
        <p:spPr>
          <a:xfrm>
            <a:off x="3758500" y="22885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6" name="Google Shape;1276;p101"/>
          <p:cNvSpPr/>
          <p:nvPr/>
        </p:nvSpPr>
        <p:spPr>
          <a:xfrm>
            <a:off x="3763500" y="26542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7" name="Google Shape;1277;p101"/>
          <p:cNvSpPr/>
          <p:nvPr/>
        </p:nvSpPr>
        <p:spPr>
          <a:xfrm>
            <a:off x="3670725" y="30199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78" name="Google Shape;1278;p101"/>
          <p:cNvSpPr/>
          <p:nvPr/>
        </p:nvSpPr>
        <p:spPr>
          <a:xfrm>
            <a:off x="3670725" y="33856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279" name="Google Shape;1279;p101"/>
          <p:cNvGrpSpPr/>
          <p:nvPr/>
        </p:nvGrpSpPr>
        <p:grpSpPr>
          <a:xfrm>
            <a:off x="6719506" y="2878666"/>
            <a:ext cx="594341" cy="518072"/>
            <a:chOff x="1545687" y="3671951"/>
            <a:chExt cx="1007700" cy="955500"/>
          </a:xfrm>
        </p:grpSpPr>
        <p:grpSp>
          <p:nvGrpSpPr>
            <p:cNvPr id="1280" name="Google Shape;1280;p101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1281" name="Google Shape;1281;p101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82" name="Google Shape;1282;p10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3" name="Google Shape;1283;p1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84" name="Google Shape;1284;p101"/>
          <p:cNvCxnSpPr/>
          <p:nvPr/>
        </p:nvCxnSpPr>
        <p:spPr>
          <a:xfrm flipH="1" rot="10800000">
            <a:off x="3102550" y="3250700"/>
            <a:ext cx="1917600" cy="108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5" name="Google Shape;1285;p101"/>
          <p:cNvCxnSpPr/>
          <p:nvPr/>
        </p:nvCxnSpPr>
        <p:spPr>
          <a:xfrm flipH="1" rot="10800000">
            <a:off x="3110800" y="1950550"/>
            <a:ext cx="2032500" cy="2370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6" name="Google Shape;1286;p101"/>
          <p:cNvCxnSpPr>
            <a:endCxn id="1283" idx="1"/>
          </p:cNvCxnSpPr>
          <p:nvPr/>
        </p:nvCxnSpPr>
        <p:spPr>
          <a:xfrm flipH="1" rot="10800000">
            <a:off x="3119144" y="3187001"/>
            <a:ext cx="3641700" cy="114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7" name="Google Shape;1287;p101"/>
          <p:cNvCxnSpPr>
            <a:endCxn id="1260" idx="2"/>
          </p:cNvCxnSpPr>
          <p:nvPr/>
        </p:nvCxnSpPr>
        <p:spPr>
          <a:xfrm flipH="1" rot="10800000">
            <a:off x="3110893" y="1865364"/>
            <a:ext cx="3814500" cy="2455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02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Docker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containers, containers everywhere !</a:t>
            </a:r>
            <a:endParaRPr sz="2600"/>
          </a:p>
        </p:txBody>
      </p:sp>
      <p:pic>
        <p:nvPicPr>
          <p:cNvPr id="1293" name="Google Shape;1293;p10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475" y="503675"/>
            <a:ext cx="3429000" cy="3429000"/>
          </a:xfrm>
          <a:prstGeom prst="rect">
            <a:avLst/>
          </a:prstGeom>
          <a:noFill/>
          <a:ln>
            <a:noFill/>
          </a:ln>
          <a:effectLst>
            <a:reflection blurRad="0" dir="5400000" dist="152400" endA="0" endPos="1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feuille de route</a:t>
            </a:r>
            <a:endParaRPr/>
          </a:p>
        </p:txBody>
      </p:sp>
      <p:sp>
        <p:nvSpPr>
          <p:cNvPr id="1300" name="Google Shape;1300;p103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Faciliter la déployabilité d’une application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-FR"/>
              <a:t>Une image, le plus léger possible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-FR"/>
              <a:t>Contenir tout ce qu’il faut pour exécuter l’application ⇔ le runtime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Avoir un overhead le plus léger possible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-FR"/>
              <a:t>LXC + cgroups ⇒ on isole un “process”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Gérer efficacement la couche d’isolation réseau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-FR"/>
              <a:t>IPtables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-FR"/>
              <a:t>Firewalld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-FR"/>
              <a:t>Interfaces virtuelles</a:t>
            </a:r>
            <a:endParaRPr/>
          </a:p>
        </p:txBody>
      </p:sp>
      <p:sp>
        <p:nvSpPr>
          <p:cNvPr id="1301" name="Google Shape;1301;p10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302" name="Google Shape;1302;p10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définition</a:t>
            </a:r>
            <a:endParaRPr/>
          </a:p>
        </p:txBody>
      </p:sp>
      <p:sp>
        <p:nvSpPr>
          <p:cNvPr id="1308" name="Google Shape;1308;p10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309" name="Google Shape;1309;p10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10" name="Google Shape;1310;p104"/>
          <p:cNvSpPr txBox="1"/>
          <p:nvPr/>
        </p:nvSpPr>
        <p:spPr>
          <a:xfrm>
            <a:off x="387900" y="969224"/>
            <a:ext cx="84039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“Outil permettant de mettre en oeuvre des containers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afin de faciliter le déploiement d’applications distribuées”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Do</a:t>
            </a:r>
            <a:r>
              <a:rPr lang="fr-FR" sz="1600">
                <a:latin typeface="Lato"/>
                <a:ea typeface="Lato"/>
                <a:cs typeface="Lato"/>
                <a:sym typeface="Lato"/>
              </a:rPr>
              <a:t>cker != VM	 ⇔    Docker ≈ lightweight VM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Contient tout ce qui est nécessaire pour lancer l’appli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Processus isolé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Build once, ship everywhere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Une image docker pour tous les environnements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Version Control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Images versionnées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</a:t>
            </a:r>
            <a:r>
              <a:rPr lang="fr-FR"/>
              <a:t>vs</a:t>
            </a:r>
            <a:r>
              <a:rPr lang="fr-FR"/>
              <a:t> DevOps</a:t>
            </a:r>
            <a:endParaRPr/>
          </a:p>
        </p:txBody>
      </p:sp>
      <p:sp>
        <p:nvSpPr>
          <p:cNvPr id="419" name="Google Shape;419;p6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20" name="Google Shape;420;p6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1" name="Google Shape;421;p60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5"/>
          <p:cNvSpPr txBox="1"/>
          <p:nvPr/>
        </p:nvSpPr>
        <p:spPr>
          <a:xfrm>
            <a:off x="387900" y="969224"/>
            <a:ext cx="84039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Opensource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1 process = 1 container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on ne met pas “toute une appli” (DB + webapp + website + reverse-proxy) dans un container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Build once, ship everywhere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Une image “environnement-agnostic” (recette, pré-prod, prod)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Version Control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Images versionnées</a:t>
            </a:r>
            <a:endParaRPr sz="1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6" name="Google Shape;1316;p10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piliers</a:t>
            </a:r>
            <a:endParaRPr/>
          </a:p>
        </p:txBody>
      </p:sp>
      <p:sp>
        <p:nvSpPr>
          <p:cNvPr id="1317" name="Google Shape;1317;p10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318" name="Google Shape;1318;p10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550" y="1173750"/>
            <a:ext cx="5881751" cy="396974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324" name="Google Shape;1324;p106"/>
          <p:cNvSpPr/>
          <p:nvPr/>
        </p:nvSpPr>
        <p:spPr>
          <a:xfrm>
            <a:off x="5859588" y="831875"/>
            <a:ext cx="1718100" cy="29358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private networks</a:t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5" name="Google Shape;1325;p106"/>
          <p:cNvSpPr/>
          <p:nvPr/>
        </p:nvSpPr>
        <p:spPr>
          <a:xfrm>
            <a:off x="5925425" y="2448549"/>
            <a:ext cx="3168300" cy="131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6" name="Google Shape;1326;p10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“rêve”</a:t>
            </a:r>
            <a:endParaRPr/>
          </a:p>
        </p:txBody>
      </p:sp>
      <p:sp>
        <p:nvSpPr>
          <p:cNvPr id="1327" name="Google Shape;1327;p10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diable les containers ?</a:t>
            </a:r>
            <a:endParaRPr/>
          </a:p>
        </p:txBody>
      </p:sp>
      <p:sp>
        <p:nvSpPr>
          <p:cNvPr id="1328" name="Google Shape;1328;p106"/>
          <p:cNvSpPr/>
          <p:nvPr/>
        </p:nvSpPr>
        <p:spPr>
          <a:xfrm>
            <a:off x="6131200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process2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9" name="Google Shape;1329;p106"/>
          <p:cNvSpPr/>
          <p:nvPr/>
        </p:nvSpPr>
        <p:spPr>
          <a:xfrm>
            <a:off x="6210198" y="1609277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06"/>
          <p:cNvSpPr/>
          <p:nvPr/>
        </p:nvSpPr>
        <p:spPr>
          <a:xfrm rot="-881888">
            <a:off x="241429" y="1219331"/>
            <a:ext cx="1940989" cy="1231560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06"/>
          <p:cNvSpPr/>
          <p:nvPr/>
        </p:nvSpPr>
        <p:spPr>
          <a:xfrm rot="1332951">
            <a:off x="242872" y="1149337"/>
            <a:ext cx="1938075" cy="1233467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06"/>
          <p:cNvSpPr/>
          <p:nvPr/>
        </p:nvSpPr>
        <p:spPr>
          <a:xfrm>
            <a:off x="193661" y="1161713"/>
            <a:ext cx="1943352" cy="1230012"/>
          </a:xfrm>
          <a:prstGeom prst="cloud">
            <a:avLst/>
          </a:prstGeom>
          <a:solidFill>
            <a:srgbClr val="3D85C6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Clients</a:t>
            </a:r>
            <a:endParaRPr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33" name="Google Shape;1333;p106"/>
          <p:cNvSpPr/>
          <p:nvPr/>
        </p:nvSpPr>
        <p:spPr>
          <a:xfrm>
            <a:off x="6210185" y="1974972"/>
            <a:ext cx="1210500" cy="3135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34" name="Google Shape;1334;p106"/>
          <p:cNvSpPr/>
          <p:nvPr/>
        </p:nvSpPr>
        <p:spPr>
          <a:xfrm>
            <a:off x="4443175" y="3883700"/>
            <a:ext cx="4612500" cy="3696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OS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35" name="Google Shape;1335;p106"/>
          <p:cNvSpPr/>
          <p:nvPr/>
        </p:nvSpPr>
        <p:spPr>
          <a:xfrm>
            <a:off x="4443175" y="4369200"/>
            <a:ext cx="4612500" cy="625500"/>
          </a:xfrm>
          <a:prstGeom prst="rect">
            <a:avLst/>
          </a:prstGeom>
          <a:solidFill>
            <a:srgbClr val="CB25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Host Hardware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(RAM, CPU, NIC, …)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36" name="Google Shape;1336;p106"/>
          <p:cNvSpPr/>
          <p:nvPr/>
        </p:nvSpPr>
        <p:spPr>
          <a:xfrm>
            <a:off x="5925425" y="16267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337" name="Google Shape;1337;p106"/>
          <p:cNvCxnSpPr>
            <a:stCxn id="1332" idx="0"/>
          </p:cNvCxnSpPr>
          <p:nvPr/>
        </p:nvCxnSpPr>
        <p:spPr>
          <a:xfrm>
            <a:off x="2135393" y="1776719"/>
            <a:ext cx="1469100" cy="1037700"/>
          </a:xfrm>
          <a:prstGeom prst="bentConnector3">
            <a:avLst>
              <a:gd fmla="val 5008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106"/>
          <p:cNvSpPr/>
          <p:nvPr/>
        </p:nvSpPr>
        <p:spPr>
          <a:xfrm>
            <a:off x="44431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process1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9" name="Google Shape;1339;p106"/>
          <p:cNvSpPr/>
          <p:nvPr/>
        </p:nvSpPr>
        <p:spPr>
          <a:xfrm>
            <a:off x="4522685" y="1609265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06"/>
          <p:cNvSpPr/>
          <p:nvPr/>
        </p:nvSpPr>
        <p:spPr>
          <a:xfrm>
            <a:off x="4521523" y="1975047"/>
            <a:ext cx="1210500" cy="3135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bin &amp; libs</a:t>
            </a:r>
            <a:endParaRPr b="1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41" name="Google Shape;1341;p106"/>
          <p:cNvSpPr/>
          <p:nvPr/>
        </p:nvSpPr>
        <p:spPr>
          <a:xfrm>
            <a:off x="43694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42" name="Google Shape;134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838" y="1309763"/>
            <a:ext cx="303110" cy="5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06"/>
          <p:cNvSpPr/>
          <p:nvPr/>
        </p:nvSpPr>
        <p:spPr>
          <a:xfrm>
            <a:off x="6131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process5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5" name="Google Shape;1345;p106"/>
          <p:cNvSpPr/>
          <p:nvPr/>
        </p:nvSpPr>
        <p:spPr>
          <a:xfrm>
            <a:off x="5925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:5432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46" name="Google Shape;1346;p106"/>
          <p:cNvSpPr/>
          <p:nvPr/>
        </p:nvSpPr>
        <p:spPr>
          <a:xfrm>
            <a:off x="4443175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process4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7" name="Google Shape;1347;p106"/>
          <p:cNvSpPr/>
          <p:nvPr/>
        </p:nvSpPr>
        <p:spPr>
          <a:xfrm>
            <a:off x="4369400" y="29221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48" name="Google Shape;134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75" y="28401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06"/>
          <p:cNvSpPr/>
          <p:nvPr/>
        </p:nvSpPr>
        <p:spPr>
          <a:xfrm>
            <a:off x="7643575" y="12226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D5A6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process3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0" name="Google Shape;1350;p106"/>
          <p:cNvSpPr/>
          <p:nvPr/>
        </p:nvSpPr>
        <p:spPr>
          <a:xfrm>
            <a:off x="7569800" y="16267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51" name="Google Shape;1351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975" y="1544738"/>
            <a:ext cx="952895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06"/>
          <p:cNvSpPr/>
          <p:nvPr/>
        </p:nvSpPr>
        <p:spPr>
          <a:xfrm>
            <a:off x="7655200" y="2518000"/>
            <a:ext cx="1368300" cy="11691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B5004B"/>
                </a:solidFill>
                <a:latin typeface="Courier New"/>
                <a:ea typeface="Courier New"/>
                <a:cs typeface="Courier New"/>
                <a:sym typeface="Courier New"/>
              </a:rPr>
              <a:t>process6</a:t>
            </a:r>
            <a:endParaRPr b="1" sz="1800">
              <a:solidFill>
                <a:srgbClr val="B500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3" name="Google Shape;1353;p106"/>
          <p:cNvSpPr/>
          <p:nvPr/>
        </p:nvSpPr>
        <p:spPr>
          <a:xfrm>
            <a:off x="7449425" y="2922150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54" name="Google Shape;135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838" y="2605163"/>
            <a:ext cx="303110" cy="5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06"/>
          <p:cNvSpPr txBox="1"/>
          <p:nvPr/>
        </p:nvSpPr>
        <p:spPr>
          <a:xfrm>
            <a:off x="-938175" y="2809675"/>
            <a:ext cx="4740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Lato"/>
              <a:buChar char="✔"/>
            </a:pPr>
            <a:r>
              <a:rPr lang="fr-FR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utilise le hardware hôte (rapide)</a:t>
            </a:r>
            <a:endParaRPr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Lato"/>
              <a:buChar char="✔"/>
            </a:pPr>
            <a:r>
              <a:rPr lang="fr-FR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couche de virtualisation réduite</a:t>
            </a:r>
            <a:endParaRPr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Lato"/>
              <a:buChar char="✔"/>
            </a:pPr>
            <a:r>
              <a:rPr lang="fr-FR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pas d’overhead guest OS (léger)</a:t>
            </a:r>
            <a:endParaRPr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Lato"/>
              <a:buChar char="✔"/>
            </a:pPr>
            <a:r>
              <a:rPr lang="fr-FR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pas de guest OS à booter (rapide)</a:t>
            </a:r>
            <a:endParaRPr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Lato"/>
              <a:buChar char="✔"/>
            </a:pPr>
            <a:r>
              <a:rPr lang="fr-FR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images légères ⇒ easy to deploy</a:t>
            </a:r>
            <a:endParaRPr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6" name="Google Shape;1356;p106"/>
          <p:cNvSpPr/>
          <p:nvPr/>
        </p:nvSpPr>
        <p:spPr>
          <a:xfrm>
            <a:off x="3768500" y="19228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57" name="Google Shape;1357;p106"/>
          <p:cNvSpPr/>
          <p:nvPr/>
        </p:nvSpPr>
        <p:spPr>
          <a:xfrm>
            <a:off x="3758500" y="22885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58" name="Google Shape;1358;p106"/>
          <p:cNvSpPr/>
          <p:nvPr/>
        </p:nvSpPr>
        <p:spPr>
          <a:xfrm>
            <a:off x="3763500" y="2654250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:82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59" name="Google Shape;1359;p106"/>
          <p:cNvSpPr/>
          <p:nvPr/>
        </p:nvSpPr>
        <p:spPr>
          <a:xfrm>
            <a:off x="3670725" y="30199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60" name="Google Shape;1360;p106"/>
          <p:cNvSpPr/>
          <p:nvPr/>
        </p:nvSpPr>
        <p:spPr>
          <a:xfrm>
            <a:off x="3670725" y="3385638"/>
            <a:ext cx="6585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:8081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361" name="Google Shape;1361;p106"/>
          <p:cNvGrpSpPr/>
          <p:nvPr/>
        </p:nvGrpSpPr>
        <p:grpSpPr>
          <a:xfrm>
            <a:off x="6719506" y="2878666"/>
            <a:ext cx="594341" cy="518072"/>
            <a:chOff x="1545687" y="3671951"/>
            <a:chExt cx="1007700" cy="955500"/>
          </a:xfrm>
        </p:grpSpPr>
        <p:grpSp>
          <p:nvGrpSpPr>
            <p:cNvPr id="1362" name="Google Shape;1362;p106"/>
            <p:cNvGrpSpPr/>
            <p:nvPr/>
          </p:nvGrpSpPr>
          <p:grpSpPr>
            <a:xfrm>
              <a:off x="1545687" y="3671951"/>
              <a:ext cx="1007700" cy="955500"/>
              <a:chOff x="7600537" y="1835301"/>
              <a:chExt cx="1007700" cy="955500"/>
            </a:xfrm>
          </p:grpSpPr>
          <p:sp>
            <p:nvSpPr>
              <p:cNvPr id="1363" name="Google Shape;1363;p106"/>
              <p:cNvSpPr/>
              <p:nvPr/>
            </p:nvSpPr>
            <p:spPr>
              <a:xfrm rot="-1023">
                <a:off x="7600537" y="1835451"/>
                <a:ext cx="1007700" cy="9552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64" name="Google Shape;1364;p10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3461" y="1905337"/>
                <a:ext cx="461660" cy="565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65" name="Google Shape;1365;p10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15775" y="3930800"/>
              <a:ext cx="867500" cy="6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7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retenir</a:t>
            </a:r>
            <a:endParaRPr/>
          </a:p>
        </p:txBody>
      </p:sp>
      <p:sp>
        <p:nvSpPr>
          <p:cNvPr id="1371" name="Google Shape;1371;p107"/>
          <p:cNvSpPr txBox="1"/>
          <p:nvPr>
            <p:ph idx="1" type="body"/>
          </p:nvPr>
        </p:nvSpPr>
        <p:spPr>
          <a:xfrm>
            <a:off x="1149900" y="1049275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Docker plutôt que VMs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Exécute les processus directement sur l’OS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-FR" sz="1400"/>
              <a:t>très peu d’overhead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-FR" sz="1400"/>
              <a:t>rapide à lancer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-FR" sz="1400"/>
              <a:t>démarrer, arrêter et recréer des containers en quelques secondes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Processus “isolés” ( ! sécurité)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Images Docker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-FR" sz="1400"/>
              <a:t>légères à décrire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-FR" sz="1400"/>
              <a:t>faciles à déployer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One “artifact”, deploy everywhere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07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373" name="Google Shape;1373;p10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9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0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1385" name="Google Shape;1385;p10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1386" name="Google Shape;1386;p10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87" name="Google Shape;1387;p109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8" name="Google Shape;1388;p109"/>
          <p:cNvSpPr/>
          <p:nvPr/>
        </p:nvSpPr>
        <p:spPr>
          <a:xfrm>
            <a:off x="6037488" y="1544073"/>
            <a:ext cx="2519100" cy="2396100"/>
          </a:xfrm>
          <a:prstGeom prst="ellipse">
            <a:avLst/>
          </a:prstGeom>
          <a:solidFill>
            <a:srgbClr val="674EA7">
              <a:alpha val="67030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09"/>
          <p:cNvSpPr txBox="1"/>
          <p:nvPr/>
        </p:nvSpPr>
        <p:spPr>
          <a:xfrm>
            <a:off x="5809375" y="251725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0" name="Google Shape;1390;p109"/>
          <p:cNvPicPr preferRelativeResize="0"/>
          <p:nvPr/>
        </p:nvPicPr>
        <p:blipFill rotWithShape="1">
          <a:blip r:embed="rId3">
            <a:alphaModFix/>
          </a:blip>
          <a:srcRect b="2553" l="0" r="0" t="0"/>
          <a:stretch/>
        </p:blipFill>
        <p:spPr>
          <a:xfrm>
            <a:off x="3330138" y="1186912"/>
            <a:ext cx="2519100" cy="3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10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Conversation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021"/>
                </a:solidFill>
                <a:highlight>
                  <a:srgbClr val="666666"/>
                </a:highlight>
              </a:rPr>
              <a:t>D : “On a une nouvelle app à runner sur Java 8”</a:t>
            </a:r>
            <a:endParaRPr>
              <a:solidFill>
                <a:srgbClr val="FFF021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0099"/>
                </a:solidFill>
              </a:rPr>
              <a:t>O : “Tout notre écosystème est sur Java 6. Sorry”</a:t>
            </a:r>
            <a:endParaRPr>
              <a:solidFill>
                <a:srgbClr val="430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021"/>
                </a:solidFill>
                <a:highlight>
                  <a:srgbClr val="666666"/>
                </a:highlight>
              </a:rPr>
              <a:t>D : </a:t>
            </a:r>
            <a:r>
              <a:rPr lang="fr-FR">
                <a:solidFill>
                  <a:srgbClr val="FFF021"/>
                </a:solidFill>
                <a:highlight>
                  <a:srgbClr val="666666"/>
                </a:highlight>
              </a:rPr>
              <a:t>“Pourquoi tant de haine ?”</a:t>
            </a:r>
            <a:endParaRPr>
              <a:solidFill>
                <a:srgbClr val="FFF021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“Parce que c’est galère à installer de partout”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“Mais lisez la doc, y’a plein de nouveautés”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“Désolé, pas mon problème, je suis pas dev”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10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Conversation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“On aimerait ajouter cette lib en python 2”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“Euh, nous on est sur du python 3 de partout”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“Mais tu connais, y’a virtualenv qui peut…”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“Démerdez-vous, je casse pas mes serveurs pour une pauvre lib (soupir)”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7" name="Google Shape;1397;p11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Avant</a:t>
            </a:r>
            <a:endParaRPr/>
          </a:p>
        </p:txBody>
      </p:sp>
      <p:sp>
        <p:nvSpPr>
          <p:cNvPr id="1398" name="Google Shape;1398;p110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game-changer</a:t>
            </a:r>
            <a:endParaRPr/>
          </a:p>
        </p:txBody>
      </p:sp>
      <p:sp>
        <p:nvSpPr>
          <p:cNvPr id="1399" name="Google Shape;1399;p11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11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Conversation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“Voici le nom de l’image à déployer”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“Tu as besoin de quoi en conf ? Quel port ?”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“Voici la conf. Ca n’expose qu’un port”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“Ok”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11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Conversation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“Voici le nom de l’image à déployer”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“Tu as besoin de quoi en conf ? Quel port ?”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6"/>
                </a:solidFill>
                <a:highlight>
                  <a:srgbClr val="666666"/>
                </a:highlight>
              </a:rPr>
              <a:t>D : “Rien, juste besoin que ce soit exposé au container X”</a:t>
            </a:r>
            <a:endParaRPr>
              <a:solidFill>
                <a:schemeClr val="accent6"/>
              </a:solidFill>
              <a:highlight>
                <a:srgbClr val="66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O : “Ok”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6" name="Google Shape;1406;p11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Après</a:t>
            </a:r>
            <a:endParaRPr/>
          </a:p>
        </p:txBody>
      </p:sp>
      <p:sp>
        <p:nvSpPr>
          <p:cNvPr id="1407" name="Google Shape;1407;p111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game-changer</a:t>
            </a:r>
            <a:endParaRPr/>
          </a:p>
        </p:txBody>
      </p:sp>
      <p:sp>
        <p:nvSpPr>
          <p:cNvPr id="1408" name="Google Shape;1408;p11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825" y="763325"/>
            <a:ext cx="3717775" cy="38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1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donc...</a:t>
            </a:r>
            <a:endParaRPr/>
          </a:p>
        </p:txBody>
      </p:sp>
      <p:sp>
        <p:nvSpPr>
          <p:cNvPr id="1415" name="Google Shape;1415;p11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416" name="Google Shape;1416;p11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17" name="Google Shape;1417;p11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18" name="Google Shape;141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00" y="9756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575" y="9756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100" y="19682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475" y="19682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118" y="3015701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93" y="3015701"/>
            <a:ext cx="1511850" cy="15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825" y="763325"/>
            <a:ext cx="3717775" cy="38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13"/>
          <p:cNvSpPr/>
          <p:nvPr/>
        </p:nvSpPr>
        <p:spPr>
          <a:xfrm>
            <a:off x="5456225" y="1043950"/>
            <a:ext cx="2831100" cy="12192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private networks</a:t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0" name="Google Shape;1430;p113"/>
          <p:cNvSpPr/>
          <p:nvPr/>
        </p:nvSpPr>
        <p:spPr>
          <a:xfrm>
            <a:off x="5456225" y="2263150"/>
            <a:ext cx="2831100" cy="2320800"/>
          </a:xfrm>
          <a:prstGeom prst="rect">
            <a:avLst/>
          </a:prstGeom>
          <a:solidFill>
            <a:srgbClr val="FFFFFF">
              <a:alpha val="36540"/>
            </a:srgbClr>
          </a:solidFill>
          <a:ln cap="flat" cmpd="sng" w="2857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private networks</a:t>
            </a:r>
            <a:endParaRPr b="1" sz="1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1" name="Google Shape;1431;p11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donc...</a:t>
            </a:r>
            <a:endParaRPr/>
          </a:p>
        </p:txBody>
      </p:sp>
      <p:sp>
        <p:nvSpPr>
          <p:cNvPr id="1432" name="Google Shape;1432;p11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433" name="Google Shape;1433;p11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34" name="Google Shape;1434;p11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35" name="Google Shape;143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00" y="9756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575" y="9756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100" y="21968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475" y="2196826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118" y="3244301"/>
            <a:ext cx="1511850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113"/>
          <p:cNvPicPr preferRelativeResize="0"/>
          <p:nvPr/>
        </p:nvPicPr>
        <p:blipFill rotWithShape="1">
          <a:blip r:embed="rId4">
            <a:alphaModFix/>
          </a:blip>
          <a:srcRect b="0" l="0" r="8424" t="0"/>
          <a:stretch/>
        </p:blipFill>
        <p:spPr>
          <a:xfrm>
            <a:off x="6849499" y="3244300"/>
            <a:ext cx="1384500" cy="15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13"/>
          <p:cNvSpPr/>
          <p:nvPr/>
        </p:nvSpPr>
        <p:spPr>
          <a:xfrm>
            <a:off x="5118150" y="1448384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42" name="Google Shape;1442;p113"/>
          <p:cNvSpPr/>
          <p:nvPr/>
        </p:nvSpPr>
        <p:spPr>
          <a:xfrm>
            <a:off x="5002350" y="2671495"/>
            <a:ext cx="7167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43" name="Google Shape;1443;p113"/>
          <p:cNvSpPr/>
          <p:nvPr/>
        </p:nvSpPr>
        <p:spPr>
          <a:xfrm>
            <a:off x="5118150" y="1784672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44" name="Google Shape;1444;p113"/>
          <p:cNvSpPr/>
          <p:nvPr/>
        </p:nvSpPr>
        <p:spPr>
          <a:xfrm>
            <a:off x="5002350" y="3003118"/>
            <a:ext cx="7167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45" name="Google Shape;1445;p113"/>
          <p:cNvSpPr/>
          <p:nvPr/>
        </p:nvSpPr>
        <p:spPr>
          <a:xfrm>
            <a:off x="6295650" y="1933950"/>
            <a:ext cx="469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6" name="Google Shape;1446;p113"/>
          <p:cNvSpPr/>
          <p:nvPr/>
        </p:nvSpPr>
        <p:spPr>
          <a:xfrm>
            <a:off x="7764795" y="1933950"/>
            <a:ext cx="469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113"/>
          <p:cNvSpPr/>
          <p:nvPr/>
        </p:nvSpPr>
        <p:spPr>
          <a:xfrm>
            <a:off x="6295650" y="3144920"/>
            <a:ext cx="469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8" name="Google Shape;1448;p113"/>
          <p:cNvSpPr/>
          <p:nvPr/>
        </p:nvSpPr>
        <p:spPr>
          <a:xfrm>
            <a:off x="7764795" y="3144920"/>
            <a:ext cx="469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9" name="Google Shape;1449;p113"/>
          <p:cNvSpPr/>
          <p:nvPr/>
        </p:nvSpPr>
        <p:spPr>
          <a:xfrm>
            <a:off x="6295650" y="4195261"/>
            <a:ext cx="469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0" name="Google Shape;1450;p113"/>
          <p:cNvSpPr/>
          <p:nvPr/>
        </p:nvSpPr>
        <p:spPr>
          <a:xfrm>
            <a:off x="7764795" y="4195261"/>
            <a:ext cx="469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4"/>
          <p:cNvSpPr/>
          <p:nvPr/>
        </p:nvSpPr>
        <p:spPr>
          <a:xfrm>
            <a:off x="3415275" y="1415500"/>
            <a:ext cx="2658300" cy="35715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1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donc...</a:t>
            </a:r>
            <a:endParaRPr/>
          </a:p>
        </p:txBody>
      </p:sp>
      <p:sp>
        <p:nvSpPr>
          <p:cNvPr id="1457" name="Google Shape;1457;p11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458" name="Google Shape;1458;p11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59" name="Google Shape;1459;p11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60" name="Google Shape;146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25" y="1089799"/>
            <a:ext cx="2847475" cy="28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14"/>
          <p:cNvSpPr/>
          <p:nvPr/>
        </p:nvSpPr>
        <p:spPr>
          <a:xfrm>
            <a:off x="3886150" y="2197347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62" name="Google Shape;1462;p114"/>
          <p:cNvSpPr/>
          <p:nvPr/>
        </p:nvSpPr>
        <p:spPr>
          <a:xfrm>
            <a:off x="3886150" y="2533634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63" name="Google Shape;1463;p114"/>
          <p:cNvSpPr txBox="1"/>
          <p:nvPr/>
        </p:nvSpPr>
        <p:spPr>
          <a:xfrm>
            <a:off x="4250500" y="1024425"/>
            <a:ext cx="995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Container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4" name="Google Shape;1464;p114"/>
          <p:cNvSpPr txBox="1"/>
          <p:nvPr/>
        </p:nvSpPr>
        <p:spPr>
          <a:xfrm>
            <a:off x="4452223" y="3555200"/>
            <a:ext cx="1069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image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name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28" name="Google Shape;428;p6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29" name="Google Shape;429;p6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30" name="Google Shape;430;p61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1" name="Google Shape;431;p61"/>
          <p:cNvCxnSpPr/>
          <p:nvPr/>
        </p:nvCxnSpPr>
        <p:spPr>
          <a:xfrm flipH="1">
            <a:off x="2949800" y="1272775"/>
            <a:ext cx="1564800" cy="778800"/>
          </a:xfrm>
          <a:prstGeom prst="straightConnector1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61"/>
          <p:cNvSpPr txBox="1"/>
          <p:nvPr/>
        </p:nvSpPr>
        <p:spPr>
          <a:xfrm>
            <a:off x="4582825" y="10019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Vous êtes ici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5"/>
          <p:cNvSpPr/>
          <p:nvPr/>
        </p:nvSpPr>
        <p:spPr>
          <a:xfrm>
            <a:off x="0" y="1415500"/>
            <a:ext cx="3366000" cy="35715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70" name="Google Shape;1470;p115"/>
          <p:cNvSpPr/>
          <p:nvPr/>
        </p:nvSpPr>
        <p:spPr>
          <a:xfrm>
            <a:off x="3415275" y="1415500"/>
            <a:ext cx="2658300" cy="35715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1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donc...</a:t>
            </a:r>
            <a:endParaRPr/>
          </a:p>
        </p:txBody>
      </p:sp>
      <p:sp>
        <p:nvSpPr>
          <p:cNvPr id="1472" name="Google Shape;1472;p11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473" name="Google Shape;1473;p11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74" name="Google Shape;1474;p11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75" name="Google Shape;147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25" y="1089799"/>
            <a:ext cx="2847475" cy="28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15"/>
          <p:cNvSpPr/>
          <p:nvPr/>
        </p:nvSpPr>
        <p:spPr>
          <a:xfrm>
            <a:off x="3019600" y="2197350"/>
            <a:ext cx="7737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77" name="Google Shape;1477;p115"/>
          <p:cNvSpPr/>
          <p:nvPr/>
        </p:nvSpPr>
        <p:spPr>
          <a:xfrm>
            <a:off x="2994900" y="2533625"/>
            <a:ext cx="7737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78" name="Google Shape;1478;p115"/>
          <p:cNvSpPr/>
          <p:nvPr/>
        </p:nvSpPr>
        <p:spPr>
          <a:xfrm>
            <a:off x="2994900" y="3448254"/>
            <a:ext cx="773700" cy="43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9" name="Google Shape;1479;p115"/>
          <p:cNvSpPr/>
          <p:nvPr/>
        </p:nvSpPr>
        <p:spPr>
          <a:xfrm>
            <a:off x="3886150" y="2197347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80" name="Google Shape;1480;p115"/>
          <p:cNvSpPr/>
          <p:nvPr/>
        </p:nvSpPr>
        <p:spPr>
          <a:xfrm>
            <a:off x="3886150" y="2533634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81" name="Google Shape;1481;p115"/>
          <p:cNvSpPr txBox="1"/>
          <p:nvPr/>
        </p:nvSpPr>
        <p:spPr>
          <a:xfrm>
            <a:off x="1843425" y="1024425"/>
            <a:ext cx="995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Host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2" name="Google Shape;1482;p115"/>
          <p:cNvSpPr txBox="1"/>
          <p:nvPr/>
        </p:nvSpPr>
        <p:spPr>
          <a:xfrm>
            <a:off x="4250500" y="1024425"/>
            <a:ext cx="995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Container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3" name="Google Shape;1483;p115"/>
          <p:cNvSpPr txBox="1"/>
          <p:nvPr/>
        </p:nvSpPr>
        <p:spPr>
          <a:xfrm>
            <a:off x="4452223" y="3555200"/>
            <a:ext cx="1069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image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name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16"/>
          <p:cNvSpPr/>
          <p:nvPr/>
        </p:nvSpPr>
        <p:spPr>
          <a:xfrm>
            <a:off x="0" y="1415500"/>
            <a:ext cx="3366000" cy="35715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89" name="Google Shape;1489;p116"/>
          <p:cNvSpPr/>
          <p:nvPr/>
        </p:nvSpPr>
        <p:spPr>
          <a:xfrm>
            <a:off x="3415275" y="1415500"/>
            <a:ext cx="2658300" cy="35715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1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donc...</a:t>
            </a:r>
            <a:endParaRPr/>
          </a:p>
        </p:txBody>
      </p:sp>
      <p:sp>
        <p:nvSpPr>
          <p:cNvPr id="1491" name="Google Shape;1491;p11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492" name="Google Shape;1492;p11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93" name="Google Shape;1493;p11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94" name="Google Shape;149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25" y="1089799"/>
            <a:ext cx="2847475" cy="28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16"/>
          <p:cNvSpPr/>
          <p:nvPr/>
        </p:nvSpPr>
        <p:spPr>
          <a:xfrm>
            <a:off x="3019600" y="2197350"/>
            <a:ext cx="7737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96" name="Google Shape;1496;p116"/>
          <p:cNvSpPr/>
          <p:nvPr/>
        </p:nvSpPr>
        <p:spPr>
          <a:xfrm>
            <a:off x="2994900" y="2533625"/>
            <a:ext cx="7737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97" name="Google Shape;1497;p116"/>
          <p:cNvSpPr/>
          <p:nvPr/>
        </p:nvSpPr>
        <p:spPr>
          <a:xfrm>
            <a:off x="3886150" y="2197347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:80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98" name="Google Shape;1498;p116"/>
          <p:cNvSpPr/>
          <p:nvPr/>
        </p:nvSpPr>
        <p:spPr>
          <a:xfrm>
            <a:off x="3886150" y="2533634"/>
            <a:ext cx="600900" cy="296100"/>
          </a:xfrm>
          <a:prstGeom prst="roundRect">
            <a:avLst>
              <a:gd fmla="val 50000" name="adj"/>
            </a:avLst>
          </a:prstGeom>
          <a:solidFill>
            <a:srgbClr val="434343">
              <a:alpha val="68080"/>
            </a:srgbClr>
          </a:solidFill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:443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99" name="Google Shape;1499;p116"/>
          <p:cNvSpPr txBox="1"/>
          <p:nvPr/>
        </p:nvSpPr>
        <p:spPr>
          <a:xfrm>
            <a:off x="1843425" y="1024425"/>
            <a:ext cx="995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Host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0" name="Google Shape;1500;p116"/>
          <p:cNvSpPr txBox="1"/>
          <p:nvPr/>
        </p:nvSpPr>
        <p:spPr>
          <a:xfrm>
            <a:off x="4250500" y="1024425"/>
            <a:ext cx="995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Container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1" name="Google Shape;1501;p116"/>
          <p:cNvSpPr txBox="1"/>
          <p:nvPr/>
        </p:nvSpPr>
        <p:spPr>
          <a:xfrm>
            <a:off x="4452223" y="3555200"/>
            <a:ext cx="1069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image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name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2" name="Google Shape;1502;p116"/>
          <p:cNvSpPr/>
          <p:nvPr/>
        </p:nvSpPr>
        <p:spPr>
          <a:xfrm>
            <a:off x="2994900" y="3448254"/>
            <a:ext cx="773700" cy="43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3" name="Google Shape;1503;p116"/>
          <p:cNvSpPr/>
          <p:nvPr/>
        </p:nvSpPr>
        <p:spPr>
          <a:xfrm>
            <a:off x="2714850" y="3937275"/>
            <a:ext cx="1333800" cy="43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Volumes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4" name="Google Shape;1504;p116"/>
          <p:cNvSpPr/>
          <p:nvPr/>
        </p:nvSpPr>
        <p:spPr>
          <a:xfrm>
            <a:off x="2714850" y="4429527"/>
            <a:ext cx="1333800" cy="43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Networks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1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&amp; Ops en philosophie DevOps</a:t>
            </a:r>
            <a:endParaRPr/>
          </a:p>
        </p:txBody>
      </p:sp>
      <p:sp>
        <p:nvSpPr>
          <p:cNvPr id="1510" name="Google Shape;1510;p11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511" name="Google Shape;1511;p11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12" name="Google Shape;1512;p117"/>
          <p:cNvSpPr txBox="1"/>
          <p:nvPr/>
        </p:nvSpPr>
        <p:spPr>
          <a:xfrm>
            <a:off x="321175" y="1375450"/>
            <a:ext cx="381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3" name="Google Shape;1513;p117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/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17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/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17"/>
          <p:cNvSpPr/>
          <p:nvPr/>
        </p:nvSpPr>
        <p:spPr>
          <a:xfrm>
            <a:off x="4391801" y="858896"/>
            <a:ext cx="2519100" cy="2396100"/>
          </a:xfrm>
          <a:prstGeom prst="ellipse">
            <a:avLst/>
          </a:prstGeom>
          <a:solidFill>
            <a:srgbClr val="FFF78D"/>
          </a:solidFill>
          <a:ln cap="flat" cmpd="sng" w="76200">
            <a:solidFill>
              <a:srgbClr val="FFF0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17"/>
          <p:cNvSpPr/>
          <p:nvPr/>
        </p:nvSpPr>
        <p:spPr>
          <a:xfrm>
            <a:off x="6032402" y="850834"/>
            <a:ext cx="2519100" cy="2396100"/>
          </a:xfrm>
          <a:prstGeom prst="ellipse">
            <a:avLst/>
          </a:prstGeom>
          <a:solidFill>
            <a:srgbClr val="EE0B6F">
              <a:alpha val="60540"/>
            </a:srgbClr>
          </a:solidFill>
          <a:ln cap="flat" cmpd="sng" w="76200">
            <a:solidFill>
              <a:srgbClr val="EE0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17"/>
          <p:cNvSpPr txBox="1"/>
          <p:nvPr/>
        </p:nvSpPr>
        <p:spPr>
          <a:xfrm>
            <a:off x="6548564" y="1668187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QA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(QUALITY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ASSURANCE)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8" name="Google Shape;1518;p117"/>
          <p:cNvSpPr txBox="1"/>
          <p:nvPr/>
        </p:nvSpPr>
        <p:spPr>
          <a:xfrm>
            <a:off x="4407557" y="1667650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9" name="Google Shape;1519;p117"/>
          <p:cNvSpPr/>
          <p:nvPr/>
        </p:nvSpPr>
        <p:spPr>
          <a:xfrm>
            <a:off x="5199288" y="2183621"/>
            <a:ext cx="2519100" cy="2396100"/>
          </a:xfrm>
          <a:prstGeom prst="ellipse">
            <a:avLst/>
          </a:prstGeom>
          <a:solidFill>
            <a:srgbClr val="674EA7">
              <a:alpha val="50379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17"/>
          <p:cNvSpPr txBox="1"/>
          <p:nvPr/>
        </p:nvSpPr>
        <p:spPr>
          <a:xfrm>
            <a:off x="5188830" y="3501188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117"/>
          <p:cNvSpPr/>
          <p:nvPr/>
        </p:nvSpPr>
        <p:spPr>
          <a:xfrm rot="15890">
            <a:off x="5271988" y="2230910"/>
            <a:ext cx="2401526" cy="2139000"/>
          </a:xfrm>
          <a:prstGeom prst="chord">
            <a:avLst>
              <a:gd fmla="val 14949337" name="adj1"/>
              <a:gd fmla="val 17427814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17"/>
          <p:cNvSpPr/>
          <p:nvPr/>
        </p:nvSpPr>
        <p:spPr>
          <a:xfrm rot="7062829">
            <a:off x="4588187" y="998112"/>
            <a:ext cx="2308757" cy="2226493"/>
          </a:xfrm>
          <a:prstGeom prst="chord">
            <a:avLst>
              <a:gd fmla="val 15206888" name="adj1"/>
              <a:gd fmla="val 17517944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17"/>
          <p:cNvSpPr/>
          <p:nvPr/>
        </p:nvSpPr>
        <p:spPr>
          <a:xfrm rot="-7411533">
            <a:off x="6038663" y="998844"/>
            <a:ext cx="2318268" cy="2217837"/>
          </a:xfrm>
          <a:prstGeom prst="chord">
            <a:avLst>
              <a:gd fmla="val 15144512" name="adj1"/>
              <a:gd fmla="val 17535526" name="adj2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17"/>
          <p:cNvSpPr/>
          <p:nvPr/>
        </p:nvSpPr>
        <p:spPr>
          <a:xfrm rot="10800000">
            <a:off x="6086725" y="2285649"/>
            <a:ext cx="765900" cy="651000"/>
          </a:xfrm>
          <a:prstGeom prst="triangle">
            <a:avLst>
              <a:gd fmla="val 50000" name="adj"/>
            </a:avLst>
          </a:prstGeom>
          <a:solidFill>
            <a:srgbClr val="97C4EE"/>
          </a:solidFill>
          <a:ln cap="flat" cmpd="sng" w="9525">
            <a:solidFill>
              <a:srgbClr val="97C4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17"/>
          <p:cNvSpPr txBox="1"/>
          <p:nvPr/>
        </p:nvSpPr>
        <p:spPr>
          <a:xfrm>
            <a:off x="5576207" y="2267549"/>
            <a:ext cx="191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400">
              <a:solidFill>
                <a:srgbClr val="66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6" name="Google Shape;1526;p117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Dev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Je gère maintenant mon runtime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Je m’assure que tout est testé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Je suis responsable que le code marche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Ops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Je fais en sorte que l’infra marche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ー"/>
            </a:pPr>
            <a:r>
              <a:rPr lang="fr-FR"/>
              <a:t>Je mets en place et maintiens le socle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qui permet de tout orchestrer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18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Docker stuff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From images to running containers</a:t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32" name="Google Shape;1532;p11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475" y="503675"/>
            <a:ext cx="3429000" cy="3429000"/>
          </a:xfrm>
          <a:prstGeom prst="rect">
            <a:avLst/>
          </a:prstGeom>
          <a:noFill/>
          <a:ln>
            <a:noFill/>
          </a:ln>
          <a:effectLst>
            <a:reflection blurRad="0" dir="5400000" dist="152400" endA="0" endPos="1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19"/>
          <p:cNvSpPr txBox="1"/>
          <p:nvPr/>
        </p:nvSpPr>
        <p:spPr>
          <a:xfrm>
            <a:off x="149900" y="36502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mariadb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9" name="Google Shape;1539;p11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 vs Container</a:t>
            </a:r>
            <a:endParaRPr/>
          </a:p>
        </p:txBody>
      </p:sp>
      <p:sp>
        <p:nvSpPr>
          <p:cNvPr id="1540" name="Google Shape;1540;p11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541" name="Google Shape;1541;p11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42" name="Google Shape;154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50" y="213975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543" name="Google Shape;154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698" y="1743898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19"/>
          <p:cNvSpPr txBox="1"/>
          <p:nvPr/>
        </p:nvSpPr>
        <p:spPr>
          <a:xfrm>
            <a:off x="4528338" y="36999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myproject-db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0"/>
          <p:cNvSpPr txBox="1"/>
          <p:nvPr/>
        </p:nvSpPr>
        <p:spPr>
          <a:xfrm>
            <a:off x="149900" y="36502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mariadb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0" name="Google Shape;1550;p12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 vs Container</a:t>
            </a:r>
            <a:endParaRPr/>
          </a:p>
        </p:txBody>
      </p:sp>
      <p:sp>
        <p:nvSpPr>
          <p:cNvPr id="1551" name="Google Shape;1551;p12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552" name="Google Shape;1552;p12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53" name="Google Shape;155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50" y="305415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554" name="Google Shape;155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698" y="1743898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120"/>
          <p:cNvSpPr txBox="1"/>
          <p:nvPr/>
        </p:nvSpPr>
        <p:spPr>
          <a:xfrm>
            <a:off x="4528338" y="42333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myproject-db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6" name="Google Shape;155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50" y="107295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557" name="Google Shape;1557;p120"/>
          <p:cNvSpPr txBox="1"/>
          <p:nvPr/>
        </p:nvSpPr>
        <p:spPr>
          <a:xfrm>
            <a:off x="4528338" y="23283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another-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project-db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21"/>
          <p:cNvSpPr txBox="1"/>
          <p:nvPr/>
        </p:nvSpPr>
        <p:spPr>
          <a:xfrm>
            <a:off x="149900" y="36502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La classe (l’usine pour fabriquer des objets)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3" name="Google Shape;1563;p12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 vs Container</a:t>
            </a:r>
            <a:endParaRPr/>
          </a:p>
        </p:txBody>
      </p:sp>
      <p:sp>
        <p:nvSpPr>
          <p:cNvPr id="1564" name="Google Shape;1564;p12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565" name="Google Shape;1565;p12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66" name="Google Shape;156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50" y="213975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567" name="Google Shape;156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698" y="1743898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21"/>
          <p:cNvSpPr txBox="1"/>
          <p:nvPr/>
        </p:nvSpPr>
        <p:spPr>
          <a:xfrm>
            <a:off x="4528338" y="36999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L’instance (un objet)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2"/>
          <p:cNvSpPr txBox="1"/>
          <p:nvPr/>
        </p:nvSpPr>
        <p:spPr>
          <a:xfrm>
            <a:off x="149900" y="36502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Le “snapshot versionné prêt à l’emploi”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4" name="Google Shape;1574;p12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 vs Container</a:t>
            </a:r>
            <a:endParaRPr/>
          </a:p>
        </p:txBody>
      </p:sp>
      <p:sp>
        <p:nvSpPr>
          <p:cNvPr id="1575" name="Google Shape;1575;p12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576" name="Google Shape;1576;p12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77" name="Google Shape;157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50" y="213975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578" name="Google Shape;157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698" y="1743898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22"/>
          <p:cNvSpPr txBox="1"/>
          <p:nvPr/>
        </p:nvSpPr>
        <p:spPr>
          <a:xfrm>
            <a:off x="4528338" y="3699925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L’application utilisée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2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lancer un container ?</a:t>
            </a:r>
            <a:endParaRPr/>
          </a:p>
        </p:txBody>
      </p:sp>
      <p:sp>
        <p:nvSpPr>
          <p:cNvPr id="1585" name="Google Shape;1585;p12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586" name="Google Shape;1586;p12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87" name="Google Shape;1587;p123"/>
          <p:cNvSpPr/>
          <p:nvPr/>
        </p:nvSpPr>
        <p:spPr>
          <a:xfrm>
            <a:off x="211125" y="1476850"/>
            <a:ext cx="8345700" cy="9375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container from the mysql image (latest version) 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map the container port 3306 to the host port 3306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docker run </a:t>
            </a:r>
            <a:r>
              <a:rPr lang="fr-FR">
                <a:latin typeface="Courier New"/>
                <a:ea typeface="Courier New"/>
                <a:cs typeface="Courier New"/>
                <a:sym typeface="Courier New"/>
              </a:rPr>
              <a:t>-p 3306:3306</a:t>
            </a: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88" name="Google Shape;158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675" y="26940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589" name="Google Shape;158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62" y="2896050"/>
            <a:ext cx="1516952" cy="1516952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590" name="Google Shape;1590;p123"/>
          <p:cNvSpPr/>
          <p:nvPr/>
        </p:nvSpPr>
        <p:spPr>
          <a:xfrm>
            <a:off x="2481138" y="3298425"/>
            <a:ext cx="15171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1" name="Google Shape;1591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898" y="2733986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23"/>
          <p:cNvSpPr/>
          <p:nvPr/>
        </p:nvSpPr>
        <p:spPr>
          <a:xfrm>
            <a:off x="53138" y="4413000"/>
            <a:ext cx="21375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ocker </a:t>
            </a:r>
            <a:r>
              <a:rPr b="1"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3" name="Google Shape;1593;p123"/>
          <p:cNvSpPr/>
          <p:nvPr/>
        </p:nvSpPr>
        <p:spPr>
          <a:xfrm>
            <a:off x="3956925" y="4413000"/>
            <a:ext cx="23493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docker </a:t>
            </a:r>
            <a:r>
              <a:rPr b="1"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container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2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lancer un container ?</a:t>
            </a:r>
            <a:endParaRPr/>
          </a:p>
        </p:txBody>
      </p:sp>
      <p:sp>
        <p:nvSpPr>
          <p:cNvPr id="1599" name="Google Shape;1599;p12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600" name="Google Shape;1600;p12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01" name="Google Shape;1601;p124"/>
          <p:cNvSpPr/>
          <p:nvPr/>
        </p:nvSpPr>
        <p:spPr>
          <a:xfrm>
            <a:off x="211125" y="1476850"/>
            <a:ext cx="8345700" cy="9375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container from the mysql image (latest version) 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map the container port 3306 to the host port 3306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docker run </a:t>
            </a:r>
            <a:r>
              <a:rPr lang="fr-FR">
                <a:latin typeface="Courier New"/>
                <a:ea typeface="Courier New"/>
                <a:cs typeface="Courier New"/>
                <a:sym typeface="Courier New"/>
              </a:rPr>
              <a:t>-p 3306:3306</a:t>
            </a: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2" name="Google Shape;160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675" y="269400"/>
            <a:ext cx="1049375" cy="10493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603" name="Google Shape;1603;p124"/>
          <p:cNvSpPr/>
          <p:nvPr/>
        </p:nvSpPr>
        <p:spPr>
          <a:xfrm>
            <a:off x="211125" y="3458050"/>
            <a:ext cx="8345700" cy="14736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container from the mariadb image (latest version) 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in a container named my-db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map the container port 3306 to the host port 3306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set the password to ‘toor’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docker run </a:t>
            </a:r>
            <a:r>
              <a:rPr lang="fr-FR">
                <a:latin typeface="Courier New"/>
                <a:ea typeface="Courier New"/>
                <a:cs typeface="Courier New"/>
                <a:sym typeface="Courier New"/>
              </a:rPr>
              <a:t>--name my-db -p 3306:3306</a:t>
            </a: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>
                <a:latin typeface="Courier New"/>
                <a:ea typeface="Courier New"/>
                <a:cs typeface="Courier New"/>
                <a:sym typeface="Courier New"/>
              </a:rPr>
              <a:t>-e MYSQL_ROOT_PASSWORD=toor</a:t>
            </a: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 mariadb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4" name="Google Shape;1604;p124"/>
          <p:cNvSpPr/>
          <p:nvPr/>
        </p:nvSpPr>
        <p:spPr>
          <a:xfrm>
            <a:off x="211125" y="2467450"/>
            <a:ext cx="8345700" cy="9375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container from the postgresql image (latest version) 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map the container port 5432 to the host port 5432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docker run </a:t>
            </a:r>
            <a:r>
              <a:rPr lang="fr-FR">
                <a:latin typeface="Courier New"/>
                <a:ea typeface="Courier New"/>
                <a:cs typeface="Courier New"/>
                <a:sym typeface="Courier New"/>
              </a:rPr>
              <a:t>-p 5432:5432</a:t>
            </a: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 postgresql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/>
          <p:nvPr/>
        </p:nvSpPr>
        <p:spPr>
          <a:xfrm>
            <a:off x="622776" y="1625446"/>
            <a:ext cx="2519100" cy="239610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39" name="Google Shape;439;p6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40" name="Google Shape;440;p6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1" name="Google Shape;441;p62"/>
          <p:cNvSpPr txBox="1"/>
          <p:nvPr/>
        </p:nvSpPr>
        <p:spPr>
          <a:xfrm>
            <a:off x="1112175" y="2398675"/>
            <a:ext cx="169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(SOFTWARE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Roboto"/>
                <a:ea typeface="Roboto"/>
                <a:cs typeface="Roboto"/>
                <a:sym typeface="Roboto"/>
              </a:rPr>
              <a:t> ENGINEERING)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2" name="Google Shape;442;p62"/>
          <p:cNvCxnSpPr/>
          <p:nvPr/>
        </p:nvCxnSpPr>
        <p:spPr>
          <a:xfrm flipH="1">
            <a:off x="2949800" y="1272775"/>
            <a:ext cx="1564800" cy="778800"/>
          </a:xfrm>
          <a:prstGeom prst="straightConnector1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62"/>
          <p:cNvSpPr txBox="1"/>
          <p:nvPr/>
        </p:nvSpPr>
        <p:spPr>
          <a:xfrm>
            <a:off x="4582825" y="10019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Vous êtes ici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3840775" y="23883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62"/>
          <p:cNvSpPr txBox="1"/>
          <p:nvPr>
            <p:ph idx="4294967295" type="body"/>
          </p:nvPr>
        </p:nvSpPr>
        <p:spPr>
          <a:xfrm>
            <a:off x="4004400" y="1876825"/>
            <a:ext cx="49041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/>
              <a:t>Responsabilité principale</a:t>
            </a:r>
            <a:endParaRPr b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Innover, créer des fonctionnalités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Le plus vite possible, le moins cher possible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25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Cheatsheet</a:t>
            </a:r>
            <a:endParaRPr/>
          </a:p>
        </p:txBody>
      </p:sp>
      <p:sp>
        <p:nvSpPr>
          <p:cNvPr id="1610" name="Google Shape;1610;p125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611" name="Google Shape;1611;p12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12" name="Google Shape;1612;p125"/>
          <p:cNvSpPr/>
          <p:nvPr/>
        </p:nvSpPr>
        <p:spPr>
          <a:xfrm>
            <a:off x="1408500" y="906050"/>
            <a:ext cx="6741600" cy="41418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nginx container with name my-nginx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-F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nginx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nginx container of version 1.15.8 with name my-nginx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-F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nginx:1.15.8 --name my-nginx -it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container in detached mode (not linked to a terminal)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-F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nginx:1.15.8 --name my-nginx -it -d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Stop a running container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-F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my-nginx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Kill a running container (sends a SIGKILL)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-F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my-nginx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Lists all running containers (-a to add those that died)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container </a:t>
            </a:r>
            <a:r>
              <a:rPr b="1" lang="fr-F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ps</a:t>
            </a:r>
            <a:endParaRPr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2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créer une image ?</a:t>
            </a:r>
            <a:endParaRPr/>
          </a:p>
        </p:txBody>
      </p:sp>
      <p:sp>
        <p:nvSpPr>
          <p:cNvPr id="1618" name="Google Shape;1618;p12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619" name="Google Shape;1619;p12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20" name="Google Shape;1620;p126"/>
          <p:cNvSpPr txBox="1"/>
          <p:nvPr/>
        </p:nvSpPr>
        <p:spPr>
          <a:xfrm>
            <a:off x="241325" y="1111700"/>
            <a:ext cx="44121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CB2568"/>
                </a:solidFill>
                <a:latin typeface="Lato"/>
                <a:ea typeface="Lato"/>
                <a:cs typeface="Lato"/>
                <a:sym typeface="Lato"/>
              </a:rPr>
              <a:t>Écrire un </a:t>
            </a:r>
            <a:r>
              <a:rPr b="1" lang="fr-FR" sz="2100">
                <a:solidFill>
                  <a:srgbClr val="CB2568"/>
                </a:solidFill>
                <a:latin typeface="Lato"/>
                <a:ea typeface="Lato"/>
                <a:cs typeface="Lato"/>
                <a:sym typeface="Lato"/>
              </a:rPr>
              <a:t>Dockerfile</a:t>
            </a:r>
            <a:r>
              <a:rPr lang="fr-FR" sz="2100">
                <a:solidFill>
                  <a:srgbClr val="CB2568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on prend une image déjà dispo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on en crée un dérivé en effectuant des opérations spécifiques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(provisioning)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on décrit quelle commande (&lt;=&gt; process) va être lancée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1" name="Google Shape;1621;p126"/>
          <p:cNvSpPr/>
          <p:nvPr/>
        </p:nvSpPr>
        <p:spPr>
          <a:xfrm>
            <a:off x="4950875" y="1438850"/>
            <a:ext cx="4177200" cy="36285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Base image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ubuntu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18.10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Run a command in the container 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(eg: install a dependency)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apt-get install 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sl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Default program to run when container starts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ENTRYPOINT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sl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Default command/args to pass to command above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“.”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“-Fe”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22" name="Google Shape;162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4447">
            <a:off x="7592402" y="290451"/>
            <a:ext cx="796521" cy="980222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23" name="Google Shape;162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6821">
            <a:off x="7744801" y="334775"/>
            <a:ext cx="796523" cy="980224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24" name="Google Shape;162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48">
            <a:off x="7592402" y="182374"/>
            <a:ext cx="796521" cy="980223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2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créer une image ?</a:t>
            </a:r>
            <a:endParaRPr/>
          </a:p>
        </p:txBody>
      </p:sp>
      <p:sp>
        <p:nvSpPr>
          <p:cNvPr id="1630" name="Google Shape;1630;p12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631" name="Google Shape;1631;p12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32" name="Google Shape;1632;p127"/>
          <p:cNvSpPr txBox="1"/>
          <p:nvPr/>
        </p:nvSpPr>
        <p:spPr>
          <a:xfrm>
            <a:off x="241325" y="1111700"/>
            <a:ext cx="44121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CB2568"/>
                </a:solidFill>
                <a:latin typeface="Lato"/>
                <a:ea typeface="Lato"/>
                <a:cs typeface="Lato"/>
                <a:sym typeface="Lato"/>
              </a:rPr>
              <a:t>Transformer le Dockerfile en image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3" name="Google Shape;1633;p127"/>
          <p:cNvSpPr/>
          <p:nvPr/>
        </p:nvSpPr>
        <p:spPr>
          <a:xfrm>
            <a:off x="2292300" y="1961150"/>
            <a:ext cx="4711800" cy="6642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build docker image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build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-t </a:t>
            </a:r>
            <a:r>
              <a:rPr b="1" lang="fr-FR">
                <a:latin typeface="Courier New"/>
                <a:ea typeface="Courier New"/>
                <a:cs typeface="Courier New"/>
                <a:sym typeface="Courier New"/>
              </a:rPr>
              <a:t>my-image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4" name="Google Shape;163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4447">
            <a:off x="7592402" y="290451"/>
            <a:ext cx="796521" cy="980222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35" name="Google Shape;163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6821">
            <a:off x="7744801" y="334775"/>
            <a:ext cx="796523" cy="980224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36" name="Google Shape;163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48">
            <a:off x="7592402" y="182374"/>
            <a:ext cx="796521" cy="980223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37" name="Google Shape;163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53">
            <a:off x="467291" y="2663305"/>
            <a:ext cx="1621019" cy="1994888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638" name="Google Shape;1638;p127"/>
          <p:cNvSpPr/>
          <p:nvPr/>
        </p:nvSpPr>
        <p:spPr>
          <a:xfrm>
            <a:off x="264450" y="4582975"/>
            <a:ext cx="18804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Dockerfile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9" name="Google Shape;1639;p127"/>
          <p:cNvSpPr/>
          <p:nvPr/>
        </p:nvSpPr>
        <p:spPr>
          <a:xfrm>
            <a:off x="2290413" y="3494500"/>
            <a:ext cx="15171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27"/>
          <p:cNvSpPr/>
          <p:nvPr/>
        </p:nvSpPr>
        <p:spPr>
          <a:xfrm rot="-470399">
            <a:off x="433795" y="2785601"/>
            <a:ext cx="1541711" cy="882439"/>
          </a:xfrm>
          <a:prstGeom prst="rect">
            <a:avLst/>
          </a:prstGeom>
          <a:solidFill>
            <a:srgbClr val="000000">
              <a:alpha val="3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java:latest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1" name="Google Shape;1641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5573" y="2930061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27"/>
          <p:cNvSpPr/>
          <p:nvPr/>
        </p:nvSpPr>
        <p:spPr>
          <a:xfrm>
            <a:off x="3720813" y="4609075"/>
            <a:ext cx="21375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ocker </a:t>
            </a:r>
            <a:r>
              <a:rPr b="1" lang="fr-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 l’image au container</a:t>
            </a:r>
            <a:endParaRPr/>
          </a:p>
        </p:txBody>
      </p:sp>
      <p:sp>
        <p:nvSpPr>
          <p:cNvPr id="1648" name="Google Shape;1648;p12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649" name="Google Shape;1649;p12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50" name="Google Shape;1650;p128"/>
          <p:cNvSpPr txBox="1"/>
          <p:nvPr/>
        </p:nvSpPr>
        <p:spPr>
          <a:xfrm>
            <a:off x="628650" y="11117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rPr lang="fr-FR" sz="2100">
                <a:latin typeface="Lato"/>
                <a:ea typeface="Lato"/>
                <a:cs typeface="Lato"/>
                <a:sym typeface="Lato"/>
              </a:rPr>
              <a:t>En bref :</a:t>
            </a:r>
            <a:endParaRPr sz="1900">
              <a:solidFill>
                <a:srgbClr val="FFD96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96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51" name="Google Shape;165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153">
            <a:off x="391091" y="2434705"/>
            <a:ext cx="1621019" cy="1994888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52" name="Google Shape;165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37" y="2863525"/>
            <a:ext cx="1516952" cy="1516952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653" name="Google Shape;1653;p128"/>
          <p:cNvSpPr/>
          <p:nvPr/>
        </p:nvSpPr>
        <p:spPr>
          <a:xfrm>
            <a:off x="188250" y="4582975"/>
            <a:ext cx="18804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Dockerfile</a:t>
            </a:r>
            <a:endParaRPr b="1" sz="1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4" name="Google Shape;1654;p128"/>
          <p:cNvSpPr/>
          <p:nvPr/>
        </p:nvSpPr>
        <p:spPr>
          <a:xfrm>
            <a:off x="2290413" y="3646900"/>
            <a:ext cx="15171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28"/>
          <p:cNvSpPr/>
          <p:nvPr/>
        </p:nvSpPr>
        <p:spPr>
          <a:xfrm rot="-470399">
            <a:off x="357595" y="2785601"/>
            <a:ext cx="1541711" cy="882439"/>
          </a:xfrm>
          <a:prstGeom prst="rect">
            <a:avLst/>
          </a:prstGeom>
          <a:solidFill>
            <a:srgbClr val="000000">
              <a:alpha val="3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java:latest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5300" lvl="0" marL="172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+"/>
            </a:pPr>
            <a:r>
              <a:rPr b="1" lang="fr-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6" name="Google Shape;1656;p128"/>
          <p:cNvSpPr/>
          <p:nvPr/>
        </p:nvSpPr>
        <p:spPr>
          <a:xfrm>
            <a:off x="1518150" y="2631125"/>
            <a:ext cx="24801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&gt;$ </a:t>
            </a:r>
            <a:r>
              <a:rPr b="1" lang="fr-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docker build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7" name="Google Shape;1657;p128"/>
          <p:cNvSpPr/>
          <p:nvPr/>
        </p:nvSpPr>
        <p:spPr>
          <a:xfrm>
            <a:off x="5844013" y="3646900"/>
            <a:ext cx="15171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8" name="Google Shape;1658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2786" y="2701461"/>
            <a:ext cx="1880400" cy="18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28"/>
          <p:cNvSpPr/>
          <p:nvPr/>
        </p:nvSpPr>
        <p:spPr>
          <a:xfrm>
            <a:off x="3720813" y="4609075"/>
            <a:ext cx="21375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docker </a:t>
            </a:r>
            <a:r>
              <a:rPr b="1"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image</a:t>
            </a:r>
            <a:endParaRPr b="1"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60" name="Google Shape;1660;p128"/>
          <p:cNvSpPr/>
          <p:nvPr/>
        </p:nvSpPr>
        <p:spPr>
          <a:xfrm>
            <a:off x="6710200" y="4609075"/>
            <a:ext cx="23493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docker </a:t>
            </a:r>
            <a:r>
              <a:rPr b="1" lang="fr-FR" sz="1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container</a:t>
            </a:r>
            <a:endParaRPr b="1" sz="1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61" name="Google Shape;1661;p128"/>
          <p:cNvSpPr/>
          <p:nvPr/>
        </p:nvSpPr>
        <p:spPr>
          <a:xfrm>
            <a:off x="5488850" y="2631125"/>
            <a:ext cx="2480100" cy="406200"/>
          </a:xfrm>
          <a:prstGeom prst="roundRect">
            <a:avLst>
              <a:gd fmla="val 50000" name="adj"/>
            </a:avLst>
          </a:prstGeom>
          <a:solidFill>
            <a:srgbClr val="000000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&gt;$ </a:t>
            </a:r>
            <a:r>
              <a:rPr b="1" lang="fr-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29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Demo Livecoding</a:t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24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asciiquarium avec docker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67" name="Google Shape;1667;p129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625" y="1104673"/>
            <a:ext cx="4445700" cy="29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30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retenir</a:t>
            </a:r>
            <a:endParaRPr/>
          </a:p>
        </p:txBody>
      </p:sp>
      <p:sp>
        <p:nvSpPr>
          <p:cNvPr id="1674" name="Google Shape;1674;p130"/>
          <p:cNvSpPr txBox="1"/>
          <p:nvPr>
            <p:ph idx="1" type="body"/>
          </p:nvPr>
        </p:nvSpPr>
        <p:spPr>
          <a:xfrm>
            <a:off x="1141000" y="692628"/>
            <a:ext cx="7568100" cy="4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Commencez avec une image de base </a:t>
            </a:r>
            <a:r>
              <a:rPr b="1" lang="fr-FR" sz="1700"/>
              <a:t>appropriée </a:t>
            </a:r>
            <a:r>
              <a:rPr lang="fr-FR" sz="1700"/>
              <a:t>(java, maven, nginx, …)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Utilisez des images officielles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Attention à la taille de vos images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ー"/>
            </a:pPr>
            <a:r>
              <a:rPr lang="fr-FR" sz="1700"/>
              <a:t>Fixez les versions (évitez </a:t>
            </a:r>
            <a:r>
              <a:rPr i="1" lang="fr-FR" sz="1700"/>
              <a:t>latest</a:t>
            </a:r>
            <a:r>
              <a:rPr lang="fr-FR" sz="1700"/>
              <a:t>)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Best practices :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uFill>
                  <a:noFill/>
                </a:uFill>
                <a:hlinkClick r:id="rId3"/>
              </a:rPr>
              <a:t>https://docs.docker.com/develop/dev-best-practices</a:t>
            </a:r>
            <a:r>
              <a:rPr lang="fr-FR" sz="1700">
                <a:uFill>
                  <a:noFill/>
                </a:uFill>
                <a:hlinkClick r:id="rId4"/>
              </a:rPr>
              <a:t>/#how-to-keep-your-images-small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uFill>
                  <a:noFill/>
                </a:uFill>
                <a:hlinkClick r:id="rId5"/>
              </a:rPr>
              <a:t>https://docs.docker.com/engine/userguide/eng-image</a:t>
            </a:r>
            <a:r>
              <a:rPr lang="fr-FR" sz="1700">
                <a:uFill>
                  <a:noFill/>
                </a:uFill>
                <a:hlinkClick r:id="rId6"/>
              </a:rPr>
              <a:t>/dockerfile_best-practices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5" name="Google Shape;1675;p130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676" name="Google Shape;1676;p13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1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Docker universe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Docker-compose, Docker HUB &amp; co</a:t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82" name="Google Shape;1682;p131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 compose</a:t>
            </a:r>
            <a:endParaRPr/>
          </a:p>
        </p:txBody>
      </p:sp>
      <p:sp>
        <p:nvSpPr>
          <p:cNvPr id="1688" name="Google Shape;1688;p13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 stuff</a:t>
            </a:r>
            <a:endParaRPr/>
          </a:p>
        </p:txBody>
      </p:sp>
      <p:sp>
        <p:nvSpPr>
          <p:cNvPr id="1689" name="Google Shape;1689;p13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90" name="Google Shape;1690;p132"/>
          <p:cNvSpPr txBox="1"/>
          <p:nvPr/>
        </p:nvSpPr>
        <p:spPr>
          <a:xfrm>
            <a:off x="566475" y="11174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Décrire un </a:t>
            </a:r>
            <a:r>
              <a:rPr b="1" lang="fr-FR" sz="1800">
                <a:latin typeface="Lato"/>
                <a:ea typeface="Lato"/>
                <a:cs typeface="Lato"/>
                <a:sym typeface="Lato"/>
              </a:rPr>
              <a:t>ensemble </a:t>
            </a:r>
            <a:r>
              <a:rPr lang="fr-FR" sz="1800">
                <a:latin typeface="Lato"/>
                <a:ea typeface="Lato"/>
                <a:cs typeface="Lato"/>
                <a:sym typeface="Lato"/>
              </a:rPr>
              <a:t>de containers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(sur le même host)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Décrire leurs dépendances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Décrire leur exposition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ー"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Syntaxe YAML déclarative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ato"/>
              <a:buChar char="■"/>
            </a:pPr>
            <a:r>
              <a:rPr lang="fr-FR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Services (&lt;=&gt; containers)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ato"/>
              <a:buChar char="■"/>
            </a:pPr>
            <a:r>
              <a:rPr lang="fr-FR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Networks, Ports, Volumes, Variables, etc...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91" name="Google Shape;1691;p132"/>
          <p:cNvSpPr/>
          <p:nvPr/>
        </p:nvSpPr>
        <p:spPr>
          <a:xfrm>
            <a:off x="5126875" y="1441175"/>
            <a:ext cx="3429900" cy="2496900"/>
          </a:xfrm>
          <a:prstGeom prst="roundRect">
            <a:avLst>
              <a:gd fmla="val 2430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docker-compose.yml</a:t>
            </a:r>
            <a:endParaRPr b="1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‘3’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services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myapp-web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“httpd”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“80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80”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  myapp-api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“java-jre”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myapp-db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-FR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fr-FR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fr-F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“postgres”</a:t>
            </a:r>
            <a:endParaRPr b="1">
              <a:solidFill>
                <a:srgbClr val="0077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3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 Hub</a:t>
            </a:r>
            <a:endParaRPr/>
          </a:p>
        </p:txBody>
      </p:sp>
      <p:sp>
        <p:nvSpPr>
          <p:cNvPr id="1697" name="Google Shape;1697;p13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 stuff</a:t>
            </a:r>
            <a:endParaRPr/>
          </a:p>
        </p:txBody>
      </p:sp>
      <p:sp>
        <p:nvSpPr>
          <p:cNvPr id="1698" name="Google Shape;1698;p13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99" name="Google Shape;1699;p133"/>
          <p:cNvSpPr txBox="1"/>
          <p:nvPr/>
        </p:nvSpPr>
        <p:spPr>
          <a:xfrm>
            <a:off x="566475" y="1380100"/>
            <a:ext cx="78867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ー"/>
            </a:pPr>
            <a:r>
              <a:rPr lang="fr-FR" sz="2000">
                <a:latin typeface="Lato"/>
                <a:ea typeface="Lato"/>
                <a:cs typeface="Lato"/>
                <a:sym typeface="Lato"/>
              </a:rPr>
              <a:t>Un repository d’</a:t>
            </a:r>
            <a:r>
              <a:rPr b="1" lang="fr-FR" sz="2000">
                <a:latin typeface="Lato"/>
                <a:ea typeface="Lato"/>
                <a:cs typeface="Lato"/>
                <a:sym typeface="Lato"/>
              </a:rPr>
              <a:t>images </a:t>
            </a:r>
            <a:r>
              <a:rPr lang="fr-FR" sz="2000">
                <a:latin typeface="Lato"/>
                <a:ea typeface="Lato"/>
                <a:cs typeface="Lato"/>
                <a:sym typeface="Lato"/>
              </a:rPr>
              <a:t>Docker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Lato"/>
                <a:ea typeface="Lato"/>
                <a:cs typeface="Lato"/>
                <a:sym typeface="Lato"/>
              </a:rPr>
              <a:t>⇔ le Maven Central / le </a:t>
            </a:r>
            <a:r>
              <a:rPr lang="fr-FR" sz="2000">
                <a:latin typeface="Lato"/>
                <a:ea typeface="Lato"/>
                <a:cs typeface="Lato"/>
                <a:sym typeface="Lato"/>
              </a:rPr>
              <a:t>dépôt</a:t>
            </a:r>
            <a:r>
              <a:rPr lang="fr-FR" sz="2000">
                <a:latin typeface="Lato"/>
                <a:ea typeface="Lato"/>
                <a:cs typeface="Lato"/>
                <a:sym typeface="Lato"/>
              </a:rPr>
              <a:t> de paquets de Docker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ー"/>
            </a:pPr>
            <a:r>
              <a:rPr lang="fr-FR" sz="2000">
                <a:latin typeface="Lato"/>
                <a:ea typeface="Lato"/>
                <a:cs typeface="Lato"/>
                <a:sym typeface="Lato"/>
              </a:rPr>
              <a:t>Héberge aussi</a:t>
            </a:r>
            <a:r>
              <a:rPr lang="fr-FR" sz="2000">
                <a:latin typeface="Lato"/>
                <a:ea typeface="Lato"/>
                <a:cs typeface="Lato"/>
                <a:sym typeface="Lato"/>
              </a:rPr>
              <a:t> vos propres images privées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Vous trouverez vos images “de base” dessus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hub.docker.com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34"/>
          <p:cNvSpPr txBox="1"/>
          <p:nvPr>
            <p:ph type="title"/>
          </p:nvPr>
        </p:nvSpPr>
        <p:spPr>
          <a:xfrm>
            <a:off x="2273150" y="1420400"/>
            <a:ext cx="4771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Enough speaking.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Take me to the code !</a:t>
            </a:r>
            <a:endParaRPr sz="3500"/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05" name="Google Shape;1705;p134"/>
          <p:cNvSpPr txBox="1"/>
          <p:nvPr/>
        </p:nvSpPr>
        <p:spPr>
          <a:xfrm>
            <a:off x="1143000" y="2701530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800" u="sng">
                <a:solidFill>
                  <a:srgbClr val="E69138"/>
                </a:solidFill>
                <a:latin typeface="Bitter"/>
                <a:ea typeface="Bitter"/>
                <a:cs typeface="Bitter"/>
                <a:sym typeface="Bitter"/>
              </a:rPr>
              <a:t>http://bit.ly/2Mkmazd</a:t>
            </a:r>
            <a:endParaRPr sz="2800" u="sng">
              <a:solidFill>
                <a:srgbClr val="E6913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E69138"/>
                </a:solidFill>
                <a:latin typeface="Bitter"/>
                <a:ea typeface="Bitter"/>
                <a:cs typeface="Bitter"/>
                <a:sym typeface="Bitter"/>
              </a:rPr>
              <a:t>TD01 - docker</a:t>
            </a:r>
            <a:endParaRPr sz="2800">
              <a:solidFill>
                <a:srgbClr val="E6913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51" name="Google Shape;451;p6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52" name="Google Shape;452;p6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3" name="Google Shape;453;p63"/>
          <p:cNvSpPr/>
          <p:nvPr/>
        </p:nvSpPr>
        <p:spPr>
          <a:xfrm>
            <a:off x="6037488" y="1544073"/>
            <a:ext cx="2519100" cy="2396100"/>
          </a:xfrm>
          <a:prstGeom prst="ellipse">
            <a:avLst/>
          </a:prstGeom>
          <a:solidFill>
            <a:srgbClr val="674EA7">
              <a:alpha val="67030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3"/>
          <p:cNvSpPr txBox="1"/>
          <p:nvPr/>
        </p:nvSpPr>
        <p:spPr>
          <a:xfrm>
            <a:off x="5809375" y="251725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 vs DevOps</a:t>
            </a:r>
            <a:endParaRPr/>
          </a:p>
        </p:txBody>
      </p:sp>
      <p:sp>
        <p:nvSpPr>
          <p:cNvPr id="460" name="Google Shape;460;p6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DevOps</a:t>
            </a:r>
            <a:endParaRPr/>
          </a:p>
        </p:txBody>
      </p:sp>
      <p:sp>
        <p:nvSpPr>
          <p:cNvPr id="461" name="Google Shape;461;p6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2" name="Google Shape;462;p64"/>
          <p:cNvSpPr/>
          <p:nvPr/>
        </p:nvSpPr>
        <p:spPr>
          <a:xfrm>
            <a:off x="6037488" y="1544073"/>
            <a:ext cx="2519100" cy="2396100"/>
          </a:xfrm>
          <a:prstGeom prst="ellipse">
            <a:avLst/>
          </a:prstGeom>
          <a:solidFill>
            <a:srgbClr val="674EA7">
              <a:alpha val="67030"/>
            </a:srgbClr>
          </a:solidFill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4"/>
          <p:cNvSpPr txBox="1"/>
          <p:nvPr/>
        </p:nvSpPr>
        <p:spPr>
          <a:xfrm>
            <a:off x="5809375" y="251725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Roboto"/>
                <a:ea typeface="Roboto"/>
                <a:cs typeface="Roboto"/>
                <a:sym typeface="Roboto"/>
              </a:rPr>
              <a:t>Ops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64"/>
          <p:cNvSpPr txBox="1"/>
          <p:nvPr>
            <p:ph idx="4294967295" type="body"/>
          </p:nvPr>
        </p:nvSpPr>
        <p:spPr>
          <a:xfrm>
            <a:off x="651600" y="1876825"/>
            <a:ext cx="49041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/>
              <a:t>Responsabilité principale</a:t>
            </a:r>
            <a:endParaRPr b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Faire que </a:t>
            </a:r>
            <a:r>
              <a:rPr b="1" lang="fr-FR" sz="1800"/>
              <a:t>ça marche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kima">
  <a:themeElements>
    <a:clrScheme name="Gameday">
      <a:dk1>
        <a:srgbClr val="430099"/>
      </a:dk1>
      <a:lt1>
        <a:srgbClr val="FFFFFF"/>
      </a:lt1>
      <a:dk2>
        <a:srgbClr val="241D60"/>
      </a:dk2>
      <a:lt2>
        <a:srgbClr val="EE0B6F"/>
      </a:lt2>
      <a:accent1>
        <a:srgbClr val="EE0B6F"/>
      </a:accent1>
      <a:accent2>
        <a:srgbClr val="FFF021"/>
      </a:accent2>
      <a:accent3>
        <a:srgbClr val="FFF78D"/>
      </a:accent3>
      <a:accent4>
        <a:srgbClr val="430099"/>
      </a:accent4>
      <a:accent5>
        <a:srgbClr val="EE0B6F"/>
      </a:accent5>
      <a:accent6>
        <a:srgbClr val="FFF021"/>
      </a:accent6>
      <a:hlink>
        <a:srgbClr val="EE0B6F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